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sldIdLst>
    <p:sldId id="256" r:id="rId2"/>
    <p:sldId id="257" r:id="rId3"/>
    <p:sldId id="262" r:id="rId4"/>
    <p:sldId id="273" r:id="rId5"/>
    <p:sldId id="291" r:id="rId6"/>
    <p:sldId id="292" r:id="rId7"/>
    <p:sldId id="293" r:id="rId8"/>
    <p:sldId id="290" r:id="rId9"/>
    <p:sldId id="287" r:id="rId10"/>
    <p:sldId id="280" r:id="rId11"/>
    <p:sldId id="289" r:id="rId12"/>
    <p:sldId id="295" r:id="rId13"/>
    <p:sldId id="297" r:id="rId14"/>
    <p:sldId id="277" r:id="rId15"/>
    <p:sldId id="294" r:id="rId16"/>
    <p:sldId id="281" r:id="rId17"/>
    <p:sldId id="296" r:id="rId18"/>
    <p:sldId id="261" r:id="rId19"/>
  </p:sldIdLst>
  <p:sldSz cx="12192000" cy="6858000"/>
  <p:notesSz cx="6858000" cy="9144000"/>
  <p:embeddedFontLst>
    <p:embeddedFont>
      <p:font typeface="仓耳羽辰体-谷力 W04" charset="-122"/>
      <p:regular r:id="rId21"/>
    </p:embeddedFont>
    <p:embeddedFont>
      <p:font typeface="等线" pitchFamily="2" charset="-122"/>
      <p:regular r:id="rId22"/>
      <p:bold r:id="rId23"/>
    </p:embeddedFont>
    <p:embeddedFont>
      <p:font typeface="等线 Light" pitchFamily="2" charset="-122"/>
      <p:regular r:id="rId24"/>
    </p:embeddedFont>
    <p:embeddedFont>
      <p:font typeface="Calibri" pitchFamily="34" charset="0"/>
      <p:regular r:id="rId25"/>
      <p:bold r:id="rId26"/>
      <p:italic r:id="rId27"/>
      <p:boldItalic r:id="rId2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16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075" autoAdjust="0"/>
  </p:normalViewPr>
  <p:slideViewPr>
    <p:cSldViewPr snapToGrid="0">
      <p:cViewPr>
        <p:scale>
          <a:sx n="75" d="100"/>
          <a:sy n="75" d="100"/>
        </p:scale>
        <p:origin x="-946" y="-1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6DFAE4-65CE-43DF-BE85-6F2B8D56B8A6}" type="datetimeFigureOut">
              <a:rPr lang="zh-CN" altLang="en-US" smtClean="0"/>
              <a:t>2024/6/20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252F82-F7A5-45FC-A9E2-D585533F2C24}" type="slidenum">
              <a:rPr lang="zh-CN" altLang="en-US" smtClean="0"/>
              <a:t>‹#›</a:t>
            </a:fld>
            <a:endParaRPr lang="zh-CN" altLang="en-US"/>
          </a:p>
        </p:txBody>
      </p:sp>
    </p:spTree>
    <p:extLst>
      <p:ext uri="{BB962C8B-B14F-4D97-AF65-F5344CB8AC3E}">
        <p14:creationId xmlns:p14="http://schemas.microsoft.com/office/powerpoint/2010/main" val="18962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（创建</a:t>
            </a:r>
            <a:r>
              <a:rPr lang="en-US" altLang="zh-CN" dirty="0" smtClean="0"/>
              <a:t>XX</a:t>
            </a:r>
            <a:r>
              <a:rPr lang="zh-CN" altLang="en-US" dirty="0" smtClean="0"/>
              <a:t>仓库）</a:t>
            </a:r>
            <a:endParaRPr lang="en-US" altLang="zh-CN" dirty="0" smtClean="0"/>
          </a:p>
          <a:p>
            <a:r>
              <a:rPr lang="zh-CN" altLang="en-US" dirty="0" smtClean="0"/>
              <a:t>你好呀</a:t>
            </a:r>
            <a:endParaRPr lang="en-US" altLang="zh-CN" dirty="0" smtClean="0"/>
          </a:p>
          <a:p>
            <a:r>
              <a:rPr lang="zh-CN" altLang="en-US" dirty="0" smtClean="0"/>
              <a:t>帮我打开</a:t>
            </a:r>
            <a:r>
              <a:rPr lang="en-US" altLang="zh-CN" dirty="0" smtClean="0"/>
              <a:t>XX</a:t>
            </a:r>
            <a:r>
              <a:rPr lang="zh-CN" altLang="en-US" dirty="0" smtClean="0"/>
              <a:t>仓库</a:t>
            </a:r>
            <a:endParaRPr lang="en-US" altLang="zh-CN" dirty="0" smtClean="0"/>
          </a:p>
          <a:p>
            <a:r>
              <a:rPr lang="zh-CN" altLang="en-US" dirty="0" smtClean="0"/>
              <a:t>帮我创建</a:t>
            </a:r>
            <a:r>
              <a:rPr lang="en-US" altLang="zh-CN" dirty="0" smtClean="0"/>
              <a:t>YY</a:t>
            </a:r>
            <a:r>
              <a:rPr lang="zh-CN" altLang="en-US" dirty="0" smtClean="0"/>
              <a:t>仓库</a:t>
            </a:r>
            <a:endParaRPr lang="en-US" altLang="zh-CN" dirty="0" smtClean="0"/>
          </a:p>
        </p:txBody>
      </p:sp>
      <p:sp>
        <p:nvSpPr>
          <p:cNvPr id="4" name="灯片编号占位符 3"/>
          <p:cNvSpPr>
            <a:spLocks noGrp="1"/>
          </p:cNvSpPr>
          <p:nvPr>
            <p:ph type="sldNum" sz="quarter" idx="10"/>
          </p:nvPr>
        </p:nvSpPr>
        <p:spPr/>
        <p:txBody>
          <a:bodyPr/>
          <a:lstStyle/>
          <a:p>
            <a:fld id="{82252F82-F7A5-45FC-A9E2-D585533F2C24}" type="slidenum">
              <a:rPr lang="zh-CN" altLang="en-US" smtClean="0"/>
              <a:t>3</a:t>
            </a:fld>
            <a:endParaRPr lang="zh-CN" altLang="en-US"/>
          </a:p>
        </p:txBody>
      </p:sp>
    </p:spTree>
    <p:extLst>
      <p:ext uri="{BB962C8B-B14F-4D97-AF65-F5344CB8AC3E}">
        <p14:creationId xmlns:p14="http://schemas.microsoft.com/office/powerpoint/2010/main" val="3106325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我们采用</a:t>
            </a:r>
            <a:r>
              <a:rPr lang="en-US" altLang="zh-CN" dirty="0" err="1" smtClean="0"/>
              <a:t>Unet</a:t>
            </a:r>
            <a:r>
              <a:rPr lang="zh-CN" altLang="en-US" dirty="0" smtClean="0"/>
              <a:t>架构进行胰腺癌分割。</a:t>
            </a:r>
            <a:r>
              <a:rPr lang="en-US" altLang="zh-CN" dirty="0" err="1" smtClean="0"/>
              <a:t>Unet</a:t>
            </a:r>
            <a:r>
              <a:rPr lang="zh-CN" altLang="en-US" dirty="0" smtClean="0"/>
              <a:t>是一个常用的医学图像分割的架构，能够很好地捕捉</a:t>
            </a:r>
            <a:r>
              <a:rPr lang="en-US" altLang="zh-CN" dirty="0" err="1" smtClean="0"/>
              <a:t>ct</a:t>
            </a:r>
            <a:r>
              <a:rPr lang="zh-CN" altLang="en-US" dirty="0" smtClean="0"/>
              <a:t>图的图像特征并生成分割结果。它采用</a:t>
            </a:r>
            <a:r>
              <a:rPr lang="en-US" altLang="zh-CN" dirty="0" smtClean="0"/>
              <a:t>encoder-decoder</a:t>
            </a:r>
            <a:r>
              <a:rPr lang="zh-CN" altLang="en-US" dirty="0" smtClean="0"/>
              <a:t>的设计，其中编码器卷积层将图像缩小并增加通道，解码器转置卷积层将图像放大。同时编码器的部分结果直接与解码器的中间结果拼接，整体呈现</a:t>
            </a:r>
            <a:r>
              <a:rPr lang="en-US" altLang="zh-CN" dirty="0" smtClean="0"/>
              <a:t>U</a:t>
            </a:r>
            <a:r>
              <a:rPr lang="zh-CN" altLang="en-US" dirty="0" smtClean="0"/>
              <a:t>形。</a:t>
            </a:r>
            <a:endParaRPr lang="zh-CN" altLang="en-US" dirty="0"/>
          </a:p>
        </p:txBody>
      </p:sp>
      <p:sp>
        <p:nvSpPr>
          <p:cNvPr id="4" name="灯片编号占位符 3"/>
          <p:cNvSpPr>
            <a:spLocks noGrp="1"/>
          </p:cNvSpPr>
          <p:nvPr>
            <p:ph type="sldNum" sz="quarter" idx="10"/>
          </p:nvPr>
        </p:nvSpPr>
        <p:spPr/>
        <p:txBody>
          <a:bodyPr/>
          <a:lstStyle/>
          <a:p>
            <a:fld id="{82252F82-F7A5-45FC-A9E2-D585533F2C24}" type="slidenum">
              <a:rPr lang="zh-CN" altLang="en-US" smtClean="0"/>
              <a:t>12</a:t>
            </a:fld>
            <a:endParaRPr lang="zh-CN" altLang="en-US"/>
          </a:p>
        </p:txBody>
      </p:sp>
    </p:spTree>
    <p:extLst>
      <p:ext uri="{BB962C8B-B14F-4D97-AF65-F5344CB8AC3E}">
        <p14:creationId xmlns:p14="http://schemas.microsoft.com/office/powerpoint/2010/main" val="3457388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我们采用</a:t>
            </a:r>
            <a:r>
              <a:rPr lang="en-US" altLang="zh-CN" dirty="0" err="1" smtClean="0"/>
              <a:t>Unet</a:t>
            </a:r>
            <a:r>
              <a:rPr lang="zh-CN" altLang="en-US" dirty="0" smtClean="0"/>
              <a:t>架构进行胰腺癌分割。</a:t>
            </a:r>
            <a:r>
              <a:rPr lang="en-US" altLang="zh-CN" dirty="0" err="1" smtClean="0"/>
              <a:t>Unet</a:t>
            </a:r>
            <a:r>
              <a:rPr lang="zh-CN" altLang="en-US" dirty="0" smtClean="0"/>
              <a:t>是一个常用的医学图像分割的架构，能够很好地捕捉</a:t>
            </a:r>
            <a:r>
              <a:rPr lang="en-US" altLang="zh-CN" dirty="0" err="1" smtClean="0"/>
              <a:t>ct</a:t>
            </a:r>
            <a:r>
              <a:rPr lang="zh-CN" altLang="en-US" dirty="0" smtClean="0"/>
              <a:t>图的图像特征并生成分割结果。它采用</a:t>
            </a:r>
            <a:r>
              <a:rPr lang="en-US" altLang="zh-CN" dirty="0" smtClean="0"/>
              <a:t>encoder-decoder</a:t>
            </a:r>
            <a:r>
              <a:rPr lang="zh-CN" altLang="en-US" dirty="0" smtClean="0"/>
              <a:t>的设计，其中编码器卷积层将图像缩小并增加通道，解码器转置卷积层将图像放大。同时编码器的部分结果直接与解码器的中间结果拼接，整体呈现</a:t>
            </a:r>
            <a:r>
              <a:rPr lang="en-US" altLang="zh-CN" dirty="0" smtClean="0"/>
              <a:t>U</a:t>
            </a:r>
            <a:r>
              <a:rPr lang="zh-CN" altLang="en-US" dirty="0" smtClean="0"/>
              <a:t>形。</a:t>
            </a:r>
            <a:endParaRPr lang="zh-CN" altLang="en-US" dirty="0"/>
          </a:p>
        </p:txBody>
      </p:sp>
      <p:sp>
        <p:nvSpPr>
          <p:cNvPr id="4" name="灯片编号占位符 3"/>
          <p:cNvSpPr>
            <a:spLocks noGrp="1"/>
          </p:cNvSpPr>
          <p:nvPr>
            <p:ph type="sldNum" sz="quarter" idx="10"/>
          </p:nvPr>
        </p:nvSpPr>
        <p:spPr/>
        <p:txBody>
          <a:bodyPr/>
          <a:lstStyle/>
          <a:p>
            <a:fld id="{82252F82-F7A5-45FC-A9E2-D585533F2C24}" type="slidenum">
              <a:rPr lang="zh-CN" altLang="en-US" smtClean="0"/>
              <a:t>13</a:t>
            </a:fld>
            <a:endParaRPr lang="zh-CN" altLang="en-US"/>
          </a:p>
        </p:txBody>
      </p:sp>
    </p:spTree>
    <p:extLst>
      <p:ext uri="{BB962C8B-B14F-4D97-AF65-F5344CB8AC3E}">
        <p14:creationId xmlns:p14="http://schemas.microsoft.com/office/powerpoint/2010/main" val="3457388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我们采用</a:t>
            </a:r>
            <a:r>
              <a:rPr lang="en-US" altLang="zh-CN" dirty="0" err="1" smtClean="0"/>
              <a:t>Unet</a:t>
            </a:r>
            <a:r>
              <a:rPr lang="zh-CN" altLang="en-US" dirty="0" smtClean="0"/>
              <a:t>架构进行胰腺癌分割。</a:t>
            </a:r>
            <a:r>
              <a:rPr lang="en-US" altLang="zh-CN" dirty="0" err="1" smtClean="0"/>
              <a:t>Unet</a:t>
            </a:r>
            <a:r>
              <a:rPr lang="zh-CN" altLang="en-US" dirty="0" smtClean="0"/>
              <a:t>是一个常用的医学图像分割的架构，能够很好地捕捉</a:t>
            </a:r>
            <a:r>
              <a:rPr lang="en-US" altLang="zh-CN" dirty="0" err="1" smtClean="0"/>
              <a:t>ct</a:t>
            </a:r>
            <a:r>
              <a:rPr lang="zh-CN" altLang="en-US" dirty="0" smtClean="0"/>
              <a:t>图的图像特征并生成分割结果。它采用</a:t>
            </a:r>
            <a:r>
              <a:rPr lang="en-US" altLang="zh-CN" dirty="0" smtClean="0"/>
              <a:t>encoder-decoder</a:t>
            </a:r>
            <a:r>
              <a:rPr lang="zh-CN" altLang="en-US" dirty="0" smtClean="0"/>
              <a:t>的设计，其中编码器卷积层将图像缩小并增加通道，解码器转置卷积层将图像放大。同时编码器的部分结果直接与解码器的中间结果拼接，整体呈现</a:t>
            </a:r>
            <a:r>
              <a:rPr lang="en-US" altLang="zh-CN" dirty="0" smtClean="0"/>
              <a:t>U</a:t>
            </a:r>
            <a:r>
              <a:rPr lang="zh-CN" altLang="en-US" dirty="0" smtClean="0"/>
              <a:t>形。</a:t>
            </a:r>
            <a:endParaRPr lang="zh-CN" altLang="en-US" dirty="0"/>
          </a:p>
        </p:txBody>
      </p:sp>
      <p:sp>
        <p:nvSpPr>
          <p:cNvPr id="4" name="灯片编号占位符 3"/>
          <p:cNvSpPr>
            <a:spLocks noGrp="1"/>
          </p:cNvSpPr>
          <p:nvPr>
            <p:ph type="sldNum" sz="quarter" idx="10"/>
          </p:nvPr>
        </p:nvSpPr>
        <p:spPr/>
        <p:txBody>
          <a:bodyPr/>
          <a:lstStyle/>
          <a:p>
            <a:fld id="{82252F82-F7A5-45FC-A9E2-D585533F2C24}" type="slidenum">
              <a:rPr lang="zh-CN" altLang="en-US" smtClean="0"/>
              <a:t>14</a:t>
            </a:fld>
            <a:endParaRPr lang="zh-CN" altLang="en-US"/>
          </a:p>
        </p:txBody>
      </p:sp>
    </p:spTree>
    <p:extLst>
      <p:ext uri="{BB962C8B-B14F-4D97-AF65-F5344CB8AC3E}">
        <p14:creationId xmlns:p14="http://schemas.microsoft.com/office/powerpoint/2010/main" val="3457388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我们采用</a:t>
            </a:r>
            <a:r>
              <a:rPr lang="en-US" altLang="zh-CN" dirty="0" err="1" smtClean="0"/>
              <a:t>Unet</a:t>
            </a:r>
            <a:r>
              <a:rPr lang="zh-CN" altLang="en-US" dirty="0" smtClean="0"/>
              <a:t>架构进行胰腺癌分割。</a:t>
            </a:r>
            <a:r>
              <a:rPr lang="en-US" altLang="zh-CN" dirty="0" err="1" smtClean="0"/>
              <a:t>Unet</a:t>
            </a:r>
            <a:r>
              <a:rPr lang="zh-CN" altLang="en-US" dirty="0" smtClean="0"/>
              <a:t>是一个常用的医学图像分割的架构，能够很好地捕捉</a:t>
            </a:r>
            <a:r>
              <a:rPr lang="en-US" altLang="zh-CN" dirty="0" err="1" smtClean="0"/>
              <a:t>ct</a:t>
            </a:r>
            <a:r>
              <a:rPr lang="zh-CN" altLang="en-US" dirty="0" smtClean="0"/>
              <a:t>图的图像特征并生成分割结果。它采用</a:t>
            </a:r>
            <a:r>
              <a:rPr lang="en-US" altLang="zh-CN" dirty="0" smtClean="0"/>
              <a:t>encoder-decoder</a:t>
            </a:r>
            <a:r>
              <a:rPr lang="zh-CN" altLang="en-US" dirty="0" smtClean="0"/>
              <a:t>的设计，其中编码器卷积层将图像缩小并增加通道，解码器转置卷积层将图像放大。同时编码器的部分结果直接与解码器的中间结果拼接，整体呈现</a:t>
            </a:r>
            <a:r>
              <a:rPr lang="en-US" altLang="zh-CN" dirty="0" smtClean="0"/>
              <a:t>U</a:t>
            </a:r>
            <a:r>
              <a:rPr lang="zh-CN" altLang="en-US" dirty="0" smtClean="0"/>
              <a:t>形。</a:t>
            </a:r>
            <a:endParaRPr lang="zh-CN" altLang="en-US" dirty="0"/>
          </a:p>
        </p:txBody>
      </p:sp>
      <p:sp>
        <p:nvSpPr>
          <p:cNvPr id="4" name="灯片编号占位符 3"/>
          <p:cNvSpPr>
            <a:spLocks noGrp="1"/>
          </p:cNvSpPr>
          <p:nvPr>
            <p:ph type="sldNum" sz="quarter" idx="10"/>
          </p:nvPr>
        </p:nvSpPr>
        <p:spPr/>
        <p:txBody>
          <a:bodyPr/>
          <a:lstStyle/>
          <a:p>
            <a:fld id="{82252F82-F7A5-45FC-A9E2-D585533F2C24}" type="slidenum">
              <a:rPr lang="zh-CN" altLang="en-US" smtClean="0"/>
              <a:t>15</a:t>
            </a:fld>
            <a:endParaRPr lang="zh-CN" altLang="en-US"/>
          </a:p>
        </p:txBody>
      </p:sp>
    </p:spTree>
    <p:extLst>
      <p:ext uri="{BB962C8B-B14F-4D97-AF65-F5344CB8AC3E}">
        <p14:creationId xmlns:p14="http://schemas.microsoft.com/office/powerpoint/2010/main" val="3457388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分割出胰腺周边的淋巴结（分割或检测任务），并判断该淋巴结为阳性是阴性（分类任务）。</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研究计算机图形学在模拟人体器官切割时的应用，结合动作捕捉技术实现虚拟</a:t>
            </a:r>
            <a:r>
              <a:rPr lang="en-US" altLang="zh-CN" sz="1200" kern="1200" dirty="0" smtClean="0">
                <a:solidFill>
                  <a:schemeClr val="tx1"/>
                </a:solidFill>
                <a:effectLst/>
                <a:latin typeface="+mn-lt"/>
                <a:ea typeface="+mn-ea"/>
                <a:cs typeface="+mn-cs"/>
              </a:rPr>
              <a:t>VR</a:t>
            </a:r>
            <a:r>
              <a:rPr lang="zh-CN" altLang="zh-CN" sz="1200" kern="1200" dirty="0" smtClean="0">
                <a:solidFill>
                  <a:schemeClr val="tx1"/>
                </a:solidFill>
                <a:effectLst/>
                <a:latin typeface="+mn-lt"/>
                <a:ea typeface="+mn-ea"/>
                <a:cs typeface="+mn-cs"/>
              </a:rPr>
              <a:t>胰腺癌手术模拟，研究动作捕捉算法的优化方案。</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2252F82-F7A5-45FC-A9E2-D585533F2C24}" type="slidenum">
              <a:rPr lang="zh-CN" altLang="en-US" smtClean="0"/>
              <a:t>16</a:t>
            </a:fld>
            <a:endParaRPr lang="zh-CN" altLang="en-US"/>
          </a:p>
        </p:txBody>
      </p:sp>
    </p:spTree>
    <p:extLst>
      <p:ext uri="{BB962C8B-B14F-4D97-AF65-F5344CB8AC3E}">
        <p14:creationId xmlns:p14="http://schemas.microsoft.com/office/powerpoint/2010/main" val="3457388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分割出胰腺周边的淋巴结（分割或检测任务），并判断该淋巴结为阳性是阴性（分类任务）。</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研究计算机图形学在模拟人体器官切割时的应用，结合动作捕捉技术实现虚拟</a:t>
            </a:r>
            <a:r>
              <a:rPr lang="en-US" altLang="zh-CN" sz="1200" kern="1200" dirty="0" smtClean="0">
                <a:solidFill>
                  <a:schemeClr val="tx1"/>
                </a:solidFill>
                <a:effectLst/>
                <a:latin typeface="+mn-lt"/>
                <a:ea typeface="+mn-ea"/>
                <a:cs typeface="+mn-cs"/>
              </a:rPr>
              <a:t>VR</a:t>
            </a:r>
            <a:r>
              <a:rPr lang="zh-CN" altLang="zh-CN" sz="1200" kern="1200" dirty="0" smtClean="0">
                <a:solidFill>
                  <a:schemeClr val="tx1"/>
                </a:solidFill>
                <a:effectLst/>
                <a:latin typeface="+mn-lt"/>
                <a:ea typeface="+mn-ea"/>
                <a:cs typeface="+mn-cs"/>
              </a:rPr>
              <a:t>胰腺癌手术模拟，研究动作捕捉算法的优化方案。</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2252F82-F7A5-45FC-A9E2-D585533F2C24}" type="slidenum">
              <a:rPr lang="zh-CN" altLang="en-US" smtClean="0"/>
              <a:t>17</a:t>
            </a:fld>
            <a:endParaRPr lang="zh-CN" altLang="en-US"/>
          </a:p>
        </p:txBody>
      </p:sp>
    </p:spTree>
    <p:extLst>
      <p:ext uri="{BB962C8B-B14F-4D97-AF65-F5344CB8AC3E}">
        <p14:creationId xmlns:p14="http://schemas.microsoft.com/office/powerpoint/2010/main" val="3457388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深度学习与计算机视觉方向，利用胰腺癌图像数据库和实验室强大算力，搭建并训练神经网络，实现</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图中胰腺癌区域的自动识别。</a:t>
            </a:r>
          </a:p>
          <a:p>
            <a:r>
              <a:rPr lang="en-US" altLang="zh-CN" sz="1200" kern="1200" dirty="0" smtClean="0">
                <a:solidFill>
                  <a:schemeClr val="tx1"/>
                </a:solidFill>
                <a:effectLst/>
                <a:latin typeface="+mn-lt"/>
                <a:ea typeface="+mn-ea"/>
                <a:cs typeface="+mn-cs"/>
              </a:rPr>
              <a:t>2.Qt UI</a:t>
            </a:r>
            <a:r>
              <a:rPr lang="zh-CN" altLang="zh-CN" sz="1200" kern="1200" dirty="0" smtClean="0">
                <a:solidFill>
                  <a:schemeClr val="tx1"/>
                </a:solidFill>
                <a:effectLst/>
                <a:latin typeface="+mn-lt"/>
                <a:ea typeface="+mn-ea"/>
                <a:cs typeface="+mn-cs"/>
              </a:rPr>
              <a:t>界面设计，实现一个用户交互窗口，胰腺及胰腺肿瘤三维重建与显示，对胰腺癌数据进行精确的可视化。</a:t>
            </a: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研究计算机图形学在模拟人体器官切割时的应用，结合动作捕捉技术实现虚拟</a:t>
            </a:r>
            <a:r>
              <a:rPr lang="zh-CN" altLang="en-US" sz="1200" kern="1200" dirty="0" smtClean="0">
                <a:solidFill>
                  <a:schemeClr val="tx1"/>
                </a:solidFill>
                <a:effectLst/>
                <a:latin typeface="+mn-lt"/>
                <a:ea typeface="+mn-ea"/>
                <a:cs typeface="+mn-cs"/>
              </a:rPr>
              <a:t>手术功能。</a:t>
            </a:r>
            <a:endParaRPr lang="zh-CN" altLang="en-US" dirty="0"/>
          </a:p>
        </p:txBody>
      </p:sp>
      <p:sp>
        <p:nvSpPr>
          <p:cNvPr id="4" name="灯片编号占位符 3"/>
          <p:cNvSpPr>
            <a:spLocks noGrp="1"/>
          </p:cNvSpPr>
          <p:nvPr>
            <p:ph type="sldNum" sz="quarter" idx="10"/>
          </p:nvPr>
        </p:nvSpPr>
        <p:spPr/>
        <p:txBody>
          <a:bodyPr/>
          <a:lstStyle/>
          <a:p>
            <a:fld id="{82252F82-F7A5-45FC-A9E2-D585533F2C24}" type="slidenum">
              <a:rPr lang="zh-CN" altLang="en-US" smtClean="0"/>
              <a:t>4</a:t>
            </a:fld>
            <a:endParaRPr lang="zh-CN" altLang="en-US"/>
          </a:p>
        </p:txBody>
      </p:sp>
    </p:spTree>
    <p:extLst>
      <p:ext uri="{BB962C8B-B14F-4D97-AF65-F5344CB8AC3E}">
        <p14:creationId xmlns:p14="http://schemas.microsoft.com/office/powerpoint/2010/main" val="2584457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深度学习与计算机视觉方向，利用胰腺癌图像数据库和实验室强大算力，搭建并训练神经网络，实现</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图中胰腺癌区域的自动识别。</a:t>
            </a:r>
          </a:p>
          <a:p>
            <a:r>
              <a:rPr lang="en-US" altLang="zh-CN" sz="1200" kern="1200" dirty="0" smtClean="0">
                <a:solidFill>
                  <a:schemeClr val="tx1"/>
                </a:solidFill>
                <a:effectLst/>
                <a:latin typeface="+mn-lt"/>
                <a:ea typeface="+mn-ea"/>
                <a:cs typeface="+mn-cs"/>
              </a:rPr>
              <a:t>2.Qt UI</a:t>
            </a:r>
            <a:r>
              <a:rPr lang="zh-CN" altLang="zh-CN" sz="1200" kern="1200" dirty="0" smtClean="0">
                <a:solidFill>
                  <a:schemeClr val="tx1"/>
                </a:solidFill>
                <a:effectLst/>
                <a:latin typeface="+mn-lt"/>
                <a:ea typeface="+mn-ea"/>
                <a:cs typeface="+mn-cs"/>
              </a:rPr>
              <a:t>界面设计，实现一个用户交互窗口，胰腺及胰腺肿瘤三维重建与显示，对胰腺癌数据进行精确的可视化。</a:t>
            </a: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研究计算机图形学在模拟人体器官切割时的应用，结合动作捕捉技术实现虚拟</a:t>
            </a:r>
            <a:r>
              <a:rPr lang="zh-CN" altLang="en-US" sz="1200" kern="1200" dirty="0" smtClean="0">
                <a:solidFill>
                  <a:schemeClr val="tx1"/>
                </a:solidFill>
                <a:effectLst/>
                <a:latin typeface="+mn-lt"/>
                <a:ea typeface="+mn-ea"/>
                <a:cs typeface="+mn-cs"/>
              </a:rPr>
              <a:t>手术功能。</a:t>
            </a:r>
            <a:endParaRPr lang="zh-CN" altLang="en-US" dirty="0"/>
          </a:p>
        </p:txBody>
      </p:sp>
      <p:sp>
        <p:nvSpPr>
          <p:cNvPr id="4" name="灯片编号占位符 3"/>
          <p:cNvSpPr>
            <a:spLocks noGrp="1"/>
          </p:cNvSpPr>
          <p:nvPr>
            <p:ph type="sldNum" sz="quarter" idx="10"/>
          </p:nvPr>
        </p:nvSpPr>
        <p:spPr/>
        <p:txBody>
          <a:bodyPr/>
          <a:lstStyle/>
          <a:p>
            <a:fld id="{82252F82-F7A5-45FC-A9E2-D585533F2C24}" type="slidenum">
              <a:rPr lang="zh-CN" altLang="en-US" smtClean="0"/>
              <a:t>5</a:t>
            </a:fld>
            <a:endParaRPr lang="zh-CN" altLang="en-US"/>
          </a:p>
        </p:txBody>
      </p:sp>
    </p:spTree>
    <p:extLst>
      <p:ext uri="{BB962C8B-B14F-4D97-AF65-F5344CB8AC3E}">
        <p14:creationId xmlns:p14="http://schemas.microsoft.com/office/powerpoint/2010/main" val="2584457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smtClean="0">
                <a:latin typeface="仓耳羽辰体-谷力 W04" charset="-122"/>
                <a:ea typeface="仓耳羽辰体-谷力 W04" charset="-122"/>
              </a:rPr>
              <a:t>初学型：对计算机有一些经验，新系统不熟悉需要相当多的</a:t>
            </a:r>
            <a:endParaRPr lang="en-US" altLang="zh-CN" sz="1200" b="1" dirty="0" smtClean="0">
              <a:latin typeface="仓耳羽辰体-谷力 W04" charset="-122"/>
              <a:ea typeface="仓耳羽辰体-谷力 W04" charset="-122"/>
            </a:endParaRPr>
          </a:p>
          <a:p>
            <a:r>
              <a:rPr lang="zh-CN" altLang="en-US" sz="1200" b="1" dirty="0" smtClean="0">
                <a:latin typeface="仓耳羽辰体-谷力 W04" charset="-122"/>
                <a:ea typeface="仓耳羽辰体-谷力 W04" charset="-122"/>
              </a:rPr>
              <a:t>熟练型：对系统有丰富的使用经验，能 操作但不了解内部结构</a:t>
            </a:r>
            <a:endParaRPr lang="en-US" altLang="zh-CN" sz="1200" b="1" dirty="0">
              <a:latin typeface="仓耳羽辰体-谷力 W04" charset="-122"/>
              <a:ea typeface="仓耳羽辰体-谷力 W04" charset="-122"/>
            </a:endParaRPr>
          </a:p>
        </p:txBody>
      </p:sp>
      <p:sp>
        <p:nvSpPr>
          <p:cNvPr id="4" name="灯片编号占位符 3"/>
          <p:cNvSpPr>
            <a:spLocks noGrp="1"/>
          </p:cNvSpPr>
          <p:nvPr>
            <p:ph type="sldNum" sz="quarter" idx="10"/>
          </p:nvPr>
        </p:nvSpPr>
        <p:spPr/>
        <p:txBody>
          <a:bodyPr/>
          <a:lstStyle/>
          <a:p>
            <a:fld id="{82252F82-F7A5-45FC-A9E2-D585533F2C24}" type="slidenum">
              <a:rPr lang="zh-CN" altLang="en-US" smtClean="0"/>
              <a:t>6</a:t>
            </a:fld>
            <a:endParaRPr lang="zh-CN" altLang="en-US"/>
          </a:p>
        </p:txBody>
      </p:sp>
    </p:spTree>
    <p:extLst>
      <p:ext uri="{BB962C8B-B14F-4D97-AF65-F5344CB8AC3E}">
        <p14:creationId xmlns:p14="http://schemas.microsoft.com/office/powerpoint/2010/main" val="2584457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smtClean="0">
                <a:latin typeface="仓耳羽辰体-谷力 W04" charset="-122"/>
                <a:ea typeface="仓耳羽辰体-谷力 W04" charset="-122"/>
              </a:rPr>
              <a:t>初学型：对计算机有一些经验，新系统不熟悉需要相当多的</a:t>
            </a:r>
            <a:endParaRPr lang="en-US" altLang="zh-CN" sz="1200" b="1" dirty="0" smtClean="0">
              <a:latin typeface="仓耳羽辰体-谷力 W04" charset="-122"/>
              <a:ea typeface="仓耳羽辰体-谷力 W04" charset="-122"/>
            </a:endParaRPr>
          </a:p>
          <a:p>
            <a:r>
              <a:rPr lang="zh-CN" altLang="en-US" sz="1200" b="1" dirty="0" smtClean="0">
                <a:latin typeface="仓耳羽辰体-谷力 W04" charset="-122"/>
                <a:ea typeface="仓耳羽辰体-谷力 W04" charset="-122"/>
              </a:rPr>
              <a:t>熟练型：对系统有丰富的使用经验，能 操作但不了解内部结构</a:t>
            </a:r>
            <a:endParaRPr lang="en-US" altLang="zh-CN" sz="1200" b="1" dirty="0">
              <a:latin typeface="仓耳羽辰体-谷力 W04" charset="-122"/>
              <a:ea typeface="仓耳羽辰体-谷力 W04" charset="-122"/>
            </a:endParaRPr>
          </a:p>
        </p:txBody>
      </p:sp>
      <p:sp>
        <p:nvSpPr>
          <p:cNvPr id="4" name="灯片编号占位符 3"/>
          <p:cNvSpPr>
            <a:spLocks noGrp="1"/>
          </p:cNvSpPr>
          <p:nvPr>
            <p:ph type="sldNum" sz="quarter" idx="10"/>
          </p:nvPr>
        </p:nvSpPr>
        <p:spPr/>
        <p:txBody>
          <a:bodyPr/>
          <a:lstStyle/>
          <a:p>
            <a:fld id="{82252F82-F7A5-45FC-A9E2-D585533F2C24}" type="slidenum">
              <a:rPr lang="zh-CN" altLang="en-US" smtClean="0"/>
              <a:t>7</a:t>
            </a:fld>
            <a:endParaRPr lang="zh-CN" altLang="en-US"/>
          </a:p>
        </p:txBody>
      </p:sp>
    </p:spTree>
    <p:extLst>
      <p:ext uri="{BB962C8B-B14F-4D97-AF65-F5344CB8AC3E}">
        <p14:creationId xmlns:p14="http://schemas.microsoft.com/office/powerpoint/2010/main" val="2584457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深度学习与计算机视觉方向，利用胰腺癌图像数据库和实验室强大算力，搭建并训练神经网络，实现</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图中胰腺癌区域的自动识别。</a:t>
            </a:r>
          </a:p>
          <a:p>
            <a:r>
              <a:rPr lang="en-US" altLang="zh-CN" sz="1200" kern="1200" dirty="0" smtClean="0">
                <a:solidFill>
                  <a:schemeClr val="tx1"/>
                </a:solidFill>
                <a:effectLst/>
                <a:latin typeface="+mn-lt"/>
                <a:ea typeface="+mn-ea"/>
                <a:cs typeface="+mn-cs"/>
              </a:rPr>
              <a:t>2.Qt UI</a:t>
            </a:r>
            <a:r>
              <a:rPr lang="zh-CN" altLang="zh-CN" sz="1200" kern="1200" dirty="0" smtClean="0">
                <a:solidFill>
                  <a:schemeClr val="tx1"/>
                </a:solidFill>
                <a:effectLst/>
                <a:latin typeface="+mn-lt"/>
                <a:ea typeface="+mn-ea"/>
                <a:cs typeface="+mn-cs"/>
              </a:rPr>
              <a:t>界面设计，实现一个用户交互窗口，胰腺及胰腺肿瘤三维重建与显示，对胰腺癌数据进行精确的可视化。</a:t>
            </a: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研究计算机图形学在模拟人体器官切割时的应用，结合动作捕捉技术实现虚拟</a:t>
            </a:r>
            <a:r>
              <a:rPr lang="zh-CN" altLang="en-US" sz="1200" kern="1200" dirty="0" smtClean="0">
                <a:solidFill>
                  <a:schemeClr val="tx1"/>
                </a:solidFill>
                <a:effectLst/>
                <a:latin typeface="+mn-lt"/>
                <a:ea typeface="+mn-ea"/>
                <a:cs typeface="+mn-cs"/>
              </a:rPr>
              <a:t>手术功能。</a:t>
            </a:r>
            <a:endParaRPr lang="zh-CN" altLang="en-US" dirty="0"/>
          </a:p>
        </p:txBody>
      </p:sp>
      <p:sp>
        <p:nvSpPr>
          <p:cNvPr id="4" name="灯片编号占位符 3"/>
          <p:cNvSpPr>
            <a:spLocks noGrp="1"/>
          </p:cNvSpPr>
          <p:nvPr>
            <p:ph type="sldNum" sz="quarter" idx="10"/>
          </p:nvPr>
        </p:nvSpPr>
        <p:spPr/>
        <p:txBody>
          <a:bodyPr/>
          <a:lstStyle/>
          <a:p>
            <a:fld id="{82252F82-F7A5-45FC-A9E2-D585533F2C24}" type="slidenum">
              <a:rPr lang="zh-CN" altLang="en-US" smtClean="0"/>
              <a:t>8</a:t>
            </a:fld>
            <a:endParaRPr lang="zh-CN" altLang="en-US"/>
          </a:p>
        </p:txBody>
      </p:sp>
    </p:spTree>
    <p:extLst>
      <p:ext uri="{BB962C8B-B14F-4D97-AF65-F5344CB8AC3E}">
        <p14:creationId xmlns:p14="http://schemas.microsoft.com/office/powerpoint/2010/main" val="2584457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深度学习与计算机视觉方向，利用胰腺癌图像数据库和实验室强大算力，搭建并训练神经网络，实现</a:t>
            </a:r>
            <a:r>
              <a:rPr lang="en-US" altLang="zh-CN" sz="1200" kern="1200" dirty="0" smtClean="0">
                <a:solidFill>
                  <a:schemeClr val="tx1"/>
                </a:solidFill>
                <a:effectLst/>
                <a:latin typeface="+mn-lt"/>
                <a:ea typeface="+mn-ea"/>
                <a:cs typeface="+mn-cs"/>
              </a:rPr>
              <a:t>CT</a:t>
            </a:r>
            <a:r>
              <a:rPr lang="zh-CN" altLang="zh-CN" sz="1200" kern="1200" dirty="0" smtClean="0">
                <a:solidFill>
                  <a:schemeClr val="tx1"/>
                </a:solidFill>
                <a:effectLst/>
                <a:latin typeface="+mn-lt"/>
                <a:ea typeface="+mn-ea"/>
                <a:cs typeface="+mn-cs"/>
              </a:rPr>
              <a:t>图中胰腺癌区域的自动识别。</a:t>
            </a:r>
          </a:p>
          <a:p>
            <a:r>
              <a:rPr lang="en-US" altLang="zh-CN" sz="1200" kern="1200" dirty="0" smtClean="0">
                <a:solidFill>
                  <a:schemeClr val="tx1"/>
                </a:solidFill>
                <a:effectLst/>
                <a:latin typeface="+mn-lt"/>
                <a:ea typeface="+mn-ea"/>
                <a:cs typeface="+mn-cs"/>
              </a:rPr>
              <a:t>2.Qt UI</a:t>
            </a:r>
            <a:r>
              <a:rPr lang="zh-CN" altLang="zh-CN" sz="1200" kern="1200" dirty="0" smtClean="0">
                <a:solidFill>
                  <a:schemeClr val="tx1"/>
                </a:solidFill>
                <a:effectLst/>
                <a:latin typeface="+mn-lt"/>
                <a:ea typeface="+mn-ea"/>
                <a:cs typeface="+mn-cs"/>
              </a:rPr>
              <a:t>界面设计，实现一个用户交互窗口，胰腺及胰腺肿瘤三维重建与显示，对胰腺癌数据进行精确的可视化。</a:t>
            </a: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研究计算机图形学在模拟人体器官切割时的应用，结合动作捕捉技术实现虚拟</a:t>
            </a:r>
            <a:r>
              <a:rPr lang="zh-CN" altLang="en-US" sz="1200" kern="1200" dirty="0" smtClean="0">
                <a:solidFill>
                  <a:schemeClr val="tx1"/>
                </a:solidFill>
                <a:effectLst/>
                <a:latin typeface="+mn-lt"/>
                <a:ea typeface="+mn-ea"/>
                <a:cs typeface="+mn-cs"/>
              </a:rPr>
              <a:t>手术功能。</a:t>
            </a:r>
            <a:endParaRPr lang="zh-CN" altLang="en-US" dirty="0"/>
          </a:p>
        </p:txBody>
      </p:sp>
      <p:sp>
        <p:nvSpPr>
          <p:cNvPr id="4" name="灯片编号占位符 3"/>
          <p:cNvSpPr>
            <a:spLocks noGrp="1"/>
          </p:cNvSpPr>
          <p:nvPr>
            <p:ph type="sldNum" sz="quarter" idx="10"/>
          </p:nvPr>
        </p:nvSpPr>
        <p:spPr/>
        <p:txBody>
          <a:bodyPr/>
          <a:lstStyle/>
          <a:p>
            <a:fld id="{82252F82-F7A5-45FC-A9E2-D585533F2C24}" type="slidenum">
              <a:rPr lang="zh-CN" altLang="en-US" smtClean="0"/>
              <a:t>9</a:t>
            </a:fld>
            <a:endParaRPr lang="zh-CN" altLang="en-US"/>
          </a:p>
        </p:txBody>
      </p:sp>
    </p:spTree>
    <p:extLst>
      <p:ext uri="{BB962C8B-B14F-4D97-AF65-F5344CB8AC3E}">
        <p14:creationId xmlns:p14="http://schemas.microsoft.com/office/powerpoint/2010/main" val="2584457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smtClean="0">
                <a:solidFill>
                  <a:schemeClr val="tx1"/>
                </a:solidFill>
                <a:effectLst/>
                <a:latin typeface="+mn-lt"/>
                <a:ea typeface="+mn-ea"/>
                <a:cs typeface="+mn-cs"/>
              </a:rPr>
              <a:t>三维重建：实现点击直接利用中间变量重建，无需存储和读入分割结果</a:t>
            </a:r>
          </a:p>
          <a:p>
            <a:pPr lvl="0"/>
            <a:r>
              <a:rPr lang="zh-CN" altLang="zh-CN" sz="1200" kern="1200" dirty="0" smtClean="0">
                <a:solidFill>
                  <a:schemeClr val="tx1"/>
                </a:solidFill>
                <a:effectLst/>
                <a:latin typeface="+mn-lt"/>
                <a:ea typeface="+mn-ea"/>
                <a:cs typeface="+mn-cs"/>
              </a:rPr>
              <a:t>设置两种显示模式</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全腹部器官展示模式和胰腺癌相关结构展示模式</a:t>
            </a:r>
          </a:p>
          <a:p>
            <a:r>
              <a:rPr lang="zh-CN" altLang="zh-CN" sz="1200" kern="1200" dirty="0" smtClean="0">
                <a:solidFill>
                  <a:schemeClr val="tx1"/>
                </a:solidFill>
                <a:effectLst/>
                <a:latin typeface="+mn-lt"/>
                <a:ea typeface="+mn-ea"/>
                <a:cs typeface="+mn-cs"/>
              </a:rPr>
              <a:t>胰腺癌相关结构默认为胰腺、胰腺癌、胰周血管，但若其他组织或者器官与第二点中扩张的肿瘤有交集则也当作胰腺癌相关结构。</a:t>
            </a:r>
          </a:p>
          <a:p>
            <a:pPr lvl="0"/>
            <a:r>
              <a:rPr lang="zh-CN" altLang="zh-CN" sz="1200" kern="1200" dirty="0" smtClean="0">
                <a:solidFill>
                  <a:schemeClr val="tx1"/>
                </a:solidFill>
                <a:effectLst/>
                <a:latin typeface="+mn-lt"/>
                <a:ea typeface="+mn-ea"/>
                <a:cs typeface="+mn-cs"/>
              </a:rPr>
              <a:t>在胰腺癌相关结构的展示模式中添加‘扩张’功能选项：在现有肿瘤的基础上扩张</a:t>
            </a:r>
            <a:r>
              <a:rPr lang="en-US" altLang="zh-CN" sz="1200" kern="1200" dirty="0" smtClean="0">
                <a:solidFill>
                  <a:schemeClr val="tx1"/>
                </a:solidFill>
                <a:effectLst/>
                <a:latin typeface="+mn-lt"/>
                <a:ea typeface="+mn-ea"/>
                <a:cs typeface="+mn-cs"/>
              </a:rPr>
              <a:t>1mm(</a:t>
            </a:r>
            <a:r>
              <a:rPr lang="zh-CN" altLang="zh-CN" sz="1200" kern="1200" dirty="0" smtClean="0">
                <a:solidFill>
                  <a:schemeClr val="tx1"/>
                </a:solidFill>
                <a:effectLst/>
                <a:latin typeface="+mn-lt"/>
                <a:ea typeface="+mn-ea"/>
                <a:cs typeface="+mn-cs"/>
              </a:rPr>
              <a:t>透明的外壳示意</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，若扩张后的肿瘤与周边器官相交，该器官标红，并在界面上显示有交界的器官名字</a:t>
            </a:r>
          </a:p>
          <a:p>
            <a:pPr lvl="0"/>
            <a:r>
              <a:rPr lang="zh-CN" altLang="zh-CN" sz="1200" kern="1200" dirty="0" smtClean="0">
                <a:solidFill>
                  <a:schemeClr val="tx1"/>
                </a:solidFill>
                <a:effectLst/>
                <a:latin typeface="+mn-lt"/>
                <a:ea typeface="+mn-ea"/>
                <a:cs typeface="+mn-cs"/>
              </a:rPr>
              <a:t>手术刀切割：</a:t>
            </a:r>
          </a:p>
          <a:p>
            <a:r>
              <a:rPr lang="zh-CN" altLang="zh-CN" sz="1200" kern="1200" dirty="0" smtClean="0">
                <a:solidFill>
                  <a:schemeClr val="tx1"/>
                </a:solidFill>
                <a:effectLst/>
                <a:latin typeface="+mn-lt"/>
                <a:ea typeface="+mn-ea"/>
                <a:cs typeface="+mn-cs"/>
              </a:rPr>
              <a:t>基础版：增加手术刀按钮，点击后出现对应切面。</a:t>
            </a:r>
          </a:p>
          <a:p>
            <a:r>
              <a:rPr lang="zh-CN" altLang="zh-CN" sz="1200" kern="1200" dirty="0" smtClean="0">
                <a:solidFill>
                  <a:schemeClr val="tx1"/>
                </a:solidFill>
                <a:effectLst/>
                <a:latin typeface="+mn-lt"/>
                <a:ea typeface="+mn-ea"/>
                <a:cs typeface="+mn-cs"/>
              </a:rPr>
              <a:t>升级版（可供选择）：增加手术刀按钮，点击后鼠标变为手术刀，采用两点确定一条直线再结合当面展示面成为手术切面。</a:t>
            </a:r>
          </a:p>
          <a:p>
            <a:endParaRPr lang="zh-CN" altLang="en-US" dirty="0"/>
          </a:p>
        </p:txBody>
      </p:sp>
      <p:sp>
        <p:nvSpPr>
          <p:cNvPr id="4" name="灯片编号占位符 3"/>
          <p:cNvSpPr>
            <a:spLocks noGrp="1"/>
          </p:cNvSpPr>
          <p:nvPr>
            <p:ph type="sldNum" sz="quarter" idx="10"/>
          </p:nvPr>
        </p:nvSpPr>
        <p:spPr/>
        <p:txBody>
          <a:bodyPr/>
          <a:lstStyle/>
          <a:p>
            <a:fld id="{82252F82-F7A5-45FC-A9E2-D585533F2C24}" type="slidenum">
              <a:rPr lang="zh-CN" altLang="en-US" smtClean="0"/>
              <a:t>10</a:t>
            </a:fld>
            <a:endParaRPr lang="zh-CN" altLang="en-US"/>
          </a:p>
        </p:txBody>
      </p:sp>
    </p:spTree>
    <p:extLst>
      <p:ext uri="{BB962C8B-B14F-4D97-AF65-F5344CB8AC3E}">
        <p14:creationId xmlns:p14="http://schemas.microsoft.com/office/powerpoint/2010/main" val="3457388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zh-CN" sz="1200" kern="1200" dirty="0" smtClean="0">
                <a:solidFill>
                  <a:schemeClr val="tx1"/>
                </a:solidFill>
                <a:effectLst/>
                <a:latin typeface="+mn-lt"/>
                <a:ea typeface="+mn-ea"/>
                <a:cs typeface="+mn-cs"/>
              </a:rPr>
              <a:t>三维重建：实现点击直接利用中间变量重建，无需存储和读入分割结果</a:t>
            </a:r>
          </a:p>
          <a:p>
            <a:pPr lvl="0"/>
            <a:r>
              <a:rPr lang="zh-CN" altLang="zh-CN" sz="1200" kern="1200" dirty="0" smtClean="0">
                <a:solidFill>
                  <a:schemeClr val="tx1"/>
                </a:solidFill>
                <a:effectLst/>
                <a:latin typeface="+mn-lt"/>
                <a:ea typeface="+mn-ea"/>
                <a:cs typeface="+mn-cs"/>
              </a:rPr>
              <a:t>设置两种显示模式</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全腹部器官展示模式和胰腺癌相关结构展示模式</a:t>
            </a:r>
          </a:p>
          <a:p>
            <a:r>
              <a:rPr lang="zh-CN" altLang="zh-CN" sz="1200" kern="1200" dirty="0" smtClean="0">
                <a:solidFill>
                  <a:schemeClr val="tx1"/>
                </a:solidFill>
                <a:effectLst/>
                <a:latin typeface="+mn-lt"/>
                <a:ea typeface="+mn-ea"/>
                <a:cs typeface="+mn-cs"/>
              </a:rPr>
              <a:t>胰腺癌相关结构默认为胰腺、胰腺癌、胰周血管，但若其他组织或者器官与第二点中扩张的肿瘤有交集则也当作胰腺癌相关结构。</a:t>
            </a:r>
          </a:p>
          <a:p>
            <a:pPr lvl="0"/>
            <a:r>
              <a:rPr lang="zh-CN" altLang="zh-CN" sz="1200" kern="1200" dirty="0" smtClean="0">
                <a:solidFill>
                  <a:schemeClr val="tx1"/>
                </a:solidFill>
                <a:effectLst/>
                <a:latin typeface="+mn-lt"/>
                <a:ea typeface="+mn-ea"/>
                <a:cs typeface="+mn-cs"/>
              </a:rPr>
              <a:t>在胰腺癌相关结构的展示模式中添加‘扩张’功能选项：在现有肿瘤的基础上扩张</a:t>
            </a:r>
            <a:r>
              <a:rPr lang="en-US" altLang="zh-CN" sz="1200" kern="1200" dirty="0" smtClean="0">
                <a:solidFill>
                  <a:schemeClr val="tx1"/>
                </a:solidFill>
                <a:effectLst/>
                <a:latin typeface="+mn-lt"/>
                <a:ea typeface="+mn-ea"/>
                <a:cs typeface="+mn-cs"/>
              </a:rPr>
              <a:t>1mm(</a:t>
            </a:r>
            <a:r>
              <a:rPr lang="zh-CN" altLang="zh-CN" sz="1200" kern="1200" dirty="0" smtClean="0">
                <a:solidFill>
                  <a:schemeClr val="tx1"/>
                </a:solidFill>
                <a:effectLst/>
                <a:latin typeface="+mn-lt"/>
                <a:ea typeface="+mn-ea"/>
                <a:cs typeface="+mn-cs"/>
              </a:rPr>
              <a:t>透明的外壳示意</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，若扩张后的肿瘤与周边器官相交，该器官标红，并在界面上显示有交界的器官名字</a:t>
            </a:r>
          </a:p>
          <a:p>
            <a:pPr lvl="0"/>
            <a:r>
              <a:rPr lang="zh-CN" altLang="zh-CN" sz="1200" kern="1200" dirty="0" smtClean="0">
                <a:solidFill>
                  <a:schemeClr val="tx1"/>
                </a:solidFill>
                <a:effectLst/>
                <a:latin typeface="+mn-lt"/>
                <a:ea typeface="+mn-ea"/>
                <a:cs typeface="+mn-cs"/>
              </a:rPr>
              <a:t>手术刀切割：</a:t>
            </a:r>
          </a:p>
          <a:p>
            <a:r>
              <a:rPr lang="zh-CN" altLang="zh-CN" sz="1200" kern="1200" dirty="0" smtClean="0">
                <a:solidFill>
                  <a:schemeClr val="tx1"/>
                </a:solidFill>
                <a:effectLst/>
                <a:latin typeface="+mn-lt"/>
                <a:ea typeface="+mn-ea"/>
                <a:cs typeface="+mn-cs"/>
              </a:rPr>
              <a:t>基础版：增加手术刀按钮，点击后出现对应切面。</a:t>
            </a:r>
          </a:p>
          <a:p>
            <a:r>
              <a:rPr lang="zh-CN" altLang="zh-CN" sz="1200" kern="1200" dirty="0" smtClean="0">
                <a:solidFill>
                  <a:schemeClr val="tx1"/>
                </a:solidFill>
                <a:effectLst/>
                <a:latin typeface="+mn-lt"/>
                <a:ea typeface="+mn-ea"/>
                <a:cs typeface="+mn-cs"/>
              </a:rPr>
              <a:t>升级版（可供选择）：增加手术刀按钮，点击后鼠标变为手术刀，采用两点确定一条直线再结合当面展示面成为手术切面。</a:t>
            </a:r>
          </a:p>
          <a:p>
            <a:endParaRPr lang="zh-CN" altLang="en-US" dirty="0"/>
          </a:p>
        </p:txBody>
      </p:sp>
      <p:sp>
        <p:nvSpPr>
          <p:cNvPr id="4" name="灯片编号占位符 3"/>
          <p:cNvSpPr>
            <a:spLocks noGrp="1"/>
          </p:cNvSpPr>
          <p:nvPr>
            <p:ph type="sldNum" sz="quarter" idx="10"/>
          </p:nvPr>
        </p:nvSpPr>
        <p:spPr/>
        <p:txBody>
          <a:bodyPr/>
          <a:lstStyle/>
          <a:p>
            <a:fld id="{82252F82-F7A5-45FC-A9E2-D585533F2C24}" type="slidenum">
              <a:rPr lang="zh-CN" altLang="en-US" smtClean="0"/>
              <a:t>11</a:t>
            </a:fld>
            <a:endParaRPr lang="zh-CN" altLang="en-US"/>
          </a:p>
        </p:txBody>
      </p:sp>
    </p:spTree>
    <p:extLst>
      <p:ext uri="{BB962C8B-B14F-4D97-AF65-F5344CB8AC3E}">
        <p14:creationId xmlns:p14="http://schemas.microsoft.com/office/powerpoint/2010/main" val="3457388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ECEBAC-3C36-4726-936E-A44A45E85B8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94D9AED6-7F99-4937-875C-F01FBD6EC4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28FF70B1-FFE8-419B-9D8F-2333EBC69C1B}"/>
              </a:ext>
            </a:extLst>
          </p:cNvPr>
          <p:cNvSpPr>
            <a:spLocks noGrp="1"/>
          </p:cNvSpPr>
          <p:nvPr>
            <p:ph type="dt" sz="half" idx="10"/>
          </p:nvPr>
        </p:nvSpPr>
        <p:spPr/>
        <p:txBody>
          <a:bodyPr/>
          <a:lstStyle/>
          <a:p>
            <a:fld id="{213BB1BE-9AE6-40A9-A825-0F87813F9819}" type="datetimeFigureOut">
              <a:rPr lang="zh-CN" altLang="en-US" smtClean="0"/>
              <a:t>2024/6/20</a:t>
            </a:fld>
            <a:endParaRPr lang="zh-CN" altLang="en-US"/>
          </a:p>
        </p:txBody>
      </p:sp>
      <p:sp>
        <p:nvSpPr>
          <p:cNvPr id="5" name="页脚占位符 4">
            <a:extLst>
              <a:ext uri="{FF2B5EF4-FFF2-40B4-BE49-F238E27FC236}">
                <a16:creationId xmlns:a16="http://schemas.microsoft.com/office/drawing/2014/main" xmlns="" id="{122F642B-D4D6-49A7-A37B-CBB387AFC2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1BA8997E-F3AF-42B8-BDAA-77086C7B5FF7}"/>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Tree>
    <p:extLst>
      <p:ext uri="{BB962C8B-B14F-4D97-AF65-F5344CB8AC3E}">
        <p14:creationId xmlns:p14="http://schemas.microsoft.com/office/powerpoint/2010/main" val="1767554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909074D-F550-4780-B9D4-8F3293C799A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E888EEA1-8DC8-467F-AF9F-1C1B40E8FFC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7F30451B-AFF5-46EE-9BF8-2375664EC11A}"/>
              </a:ext>
            </a:extLst>
          </p:cNvPr>
          <p:cNvSpPr>
            <a:spLocks noGrp="1"/>
          </p:cNvSpPr>
          <p:nvPr>
            <p:ph type="dt" sz="half" idx="10"/>
          </p:nvPr>
        </p:nvSpPr>
        <p:spPr/>
        <p:txBody>
          <a:bodyPr/>
          <a:lstStyle/>
          <a:p>
            <a:fld id="{213BB1BE-9AE6-40A9-A825-0F87813F9819}" type="datetimeFigureOut">
              <a:rPr lang="zh-CN" altLang="en-US" smtClean="0"/>
              <a:t>2024/6/20</a:t>
            </a:fld>
            <a:endParaRPr lang="zh-CN" altLang="en-US"/>
          </a:p>
        </p:txBody>
      </p:sp>
      <p:sp>
        <p:nvSpPr>
          <p:cNvPr id="5" name="页脚占位符 4">
            <a:extLst>
              <a:ext uri="{FF2B5EF4-FFF2-40B4-BE49-F238E27FC236}">
                <a16:creationId xmlns:a16="http://schemas.microsoft.com/office/drawing/2014/main" xmlns="" id="{1BDA99C9-D97D-432B-9B86-F1764ED5B6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F843437E-6A6C-45AB-8B89-D575DD6F5818}"/>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Tree>
    <p:extLst>
      <p:ext uri="{BB962C8B-B14F-4D97-AF65-F5344CB8AC3E}">
        <p14:creationId xmlns:p14="http://schemas.microsoft.com/office/powerpoint/2010/main" val="1312188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A9A7F777-952F-4BFB-8643-AB396569BA7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1D59C421-F404-49A3-BE00-F1C1172CFF7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A9980F00-A4C9-48CF-A389-DDB0E2D23B77}"/>
              </a:ext>
            </a:extLst>
          </p:cNvPr>
          <p:cNvSpPr>
            <a:spLocks noGrp="1"/>
          </p:cNvSpPr>
          <p:nvPr>
            <p:ph type="dt" sz="half" idx="10"/>
          </p:nvPr>
        </p:nvSpPr>
        <p:spPr/>
        <p:txBody>
          <a:bodyPr/>
          <a:lstStyle/>
          <a:p>
            <a:fld id="{213BB1BE-9AE6-40A9-A825-0F87813F9819}" type="datetimeFigureOut">
              <a:rPr lang="zh-CN" altLang="en-US" smtClean="0"/>
              <a:t>2024/6/20</a:t>
            </a:fld>
            <a:endParaRPr lang="zh-CN" altLang="en-US"/>
          </a:p>
        </p:txBody>
      </p:sp>
      <p:sp>
        <p:nvSpPr>
          <p:cNvPr id="5" name="页脚占位符 4">
            <a:extLst>
              <a:ext uri="{FF2B5EF4-FFF2-40B4-BE49-F238E27FC236}">
                <a16:creationId xmlns:a16="http://schemas.microsoft.com/office/drawing/2014/main" xmlns="" id="{F43D5FED-93D8-4C12-A221-66123EEC259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D79C5154-6D8B-41D7-8B20-BB0CBA17F9A9}"/>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Tree>
    <p:extLst>
      <p:ext uri="{BB962C8B-B14F-4D97-AF65-F5344CB8AC3E}">
        <p14:creationId xmlns:p14="http://schemas.microsoft.com/office/powerpoint/2010/main" val="2659663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EF8C7B9-C1C9-4598-ACAC-57BBDCDAA87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72B6F66A-DDC0-4C6B-9DA5-1532D6482CA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0AF411BC-E822-40C0-A990-29213E81460D}"/>
              </a:ext>
            </a:extLst>
          </p:cNvPr>
          <p:cNvSpPr>
            <a:spLocks noGrp="1"/>
          </p:cNvSpPr>
          <p:nvPr>
            <p:ph type="dt" sz="half" idx="10"/>
          </p:nvPr>
        </p:nvSpPr>
        <p:spPr/>
        <p:txBody>
          <a:bodyPr/>
          <a:lstStyle/>
          <a:p>
            <a:fld id="{213BB1BE-9AE6-40A9-A825-0F87813F9819}" type="datetimeFigureOut">
              <a:rPr lang="zh-CN" altLang="en-US" smtClean="0"/>
              <a:t>2024/6/20</a:t>
            </a:fld>
            <a:endParaRPr lang="zh-CN" altLang="en-US"/>
          </a:p>
        </p:txBody>
      </p:sp>
      <p:sp>
        <p:nvSpPr>
          <p:cNvPr id="5" name="页脚占位符 4">
            <a:extLst>
              <a:ext uri="{FF2B5EF4-FFF2-40B4-BE49-F238E27FC236}">
                <a16:creationId xmlns:a16="http://schemas.microsoft.com/office/drawing/2014/main" xmlns="" id="{096B4E92-82DB-41EA-8F01-47FC7EF125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877F4483-B13D-418D-99EB-D3CFA2500243}"/>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Tree>
    <p:extLst>
      <p:ext uri="{BB962C8B-B14F-4D97-AF65-F5344CB8AC3E}">
        <p14:creationId xmlns:p14="http://schemas.microsoft.com/office/powerpoint/2010/main" val="1911227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17A89CE-A893-4CAB-8426-53B2FC8E71B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22351671-F064-4049-912A-74CF5017FF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BFDC73B5-26FA-412A-828F-24122F7565E3}"/>
              </a:ext>
            </a:extLst>
          </p:cNvPr>
          <p:cNvSpPr>
            <a:spLocks noGrp="1"/>
          </p:cNvSpPr>
          <p:nvPr>
            <p:ph type="dt" sz="half" idx="10"/>
          </p:nvPr>
        </p:nvSpPr>
        <p:spPr/>
        <p:txBody>
          <a:bodyPr/>
          <a:lstStyle/>
          <a:p>
            <a:fld id="{213BB1BE-9AE6-40A9-A825-0F87813F9819}" type="datetimeFigureOut">
              <a:rPr lang="zh-CN" altLang="en-US" smtClean="0"/>
              <a:t>2024/6/20</a:t>
            </a:fld>
            <a:endParaRPr lang="zh-CN" altLang="en-US"/>
          </a:p>
        </p:txBody>
      </p:sp>
      <p:sp>
        <p:nvSpPr>
          <p:cNvPr id="5" name="页脚占位符 4">
            <a:extLst>
              <a:ext uri="{FF2B5EF4-FFF2-40B4-BE49-F238E27FC236}">
                <a16:creationId xmlns:a16="http://schemas.microsoft.com/office/drawing/2014/main" xmlns="" id="{C56F6B47-5541-4AE0-930F-CF149840BC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060A4E3-BB78-491E-9143-32B29CA296DB}"/>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Tree>
    <p:extLst>
      <p:ext uri="{BB962C8B-B14F-4D97-AF65-F5344CB8AC3E}">
        <p14:creationId xmlns:p14="http://schemas.microsoft.com/office/powerpoint/2010/main" val="4008416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3932CC4-A20D-4FB6-AA59-24F8AA46AB2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1C37BED8-2ABB-4EF4-9908-26FA1A3358D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111FD12D-E764-4A27-902A-3139174A496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BC920451-BD06-44A4-A245-F62A2941557E}"/>
              </a:ext>
            </a:extLst>
          </p:cNvPr>
          <p:cNvSpPr>
            <a:spLocks noGrp="1"/>
          </p:cNvSpPr>
          <p:nvPr>
            <p:ph type="dt" sz="half" idx="10"/>
          </p:nvPr>
        </p:nvSpPr>
        <p:spPr/>
        <p:txBody>
          <a:bodyPr/>
          <a:lstStyle/>
          <a:p>
            <a:fld id="{213BB1BE-9AE6-40A9-A825-0F87813F9819}" type="datetimeFigureOut">
              <a:rPr lang="zh-CN" altLang="en-US" smtClean="0"/>
              <a:t>2024/6/20</a:t>
            </a:fld>
            <a:endParaRPr lang="zh-CN" altLang="en-US"/>
          </a:p>
        </p:txBody>
      </p:sp>
      <p:sp>
        <p:nvSpPr>
          <p:cNvPr id="6" name="页脚占位符 5">
            <a:extLst>
              <a:ext uri="{FF2B5EF4-FFF2-40B4-BE49-F238E27FC236}">
                <a16:creationId xmlns:a16="http://schemas.microsoft.com/office/drawing/2014/main" xmlns="" id="{4E57C8B7-9FC4-4585-A2FC-4D7B0F3BA3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25E9E432-8FEE-42E1-9E36-A7D49D996549}"/>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Tree>
    <p:extLst>
      <p:ext uri="{BB962C8B-B14F-4D97-AF65-F5344CB8AC3E}">
        <p14:creationId xmlns:p14="http://schemas.microsoft.com/office/powerpoint/2010/main" val="264269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58D5A33-EC25-4C47-B93E-DBCC11FA9B3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07AC377E-BF97-437B-9B59-05C745862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2AF12BCE-BFB4-45DA-B78C-5F41F0D2AF4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22566398-3043-4170-9D47-F0B521B934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F76EA24B-7CAC-4D57-8223-653AE19AA24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04B4EA3F-2291-4AA8-859B-48C2948AAB27}"/>
              </a:ext>
            </a:extLst>
          </p:cNvPr>
          <p:cNvSpPr>
            <a:spLocks noGrp="1"/>
          </p:cNvSpPr>
          <p:nvPr>
            <p:ph type="dt" sz="half" idx="10"/>
          </p:nvPr>
        </p:nvSpPr>
        <p:spPr/>
        <p:txBody>
          <a:bodyPr/>
          <a:lstStyle/>
          <a:p>
            <a:fld id="{213BB1BE-9AE6-40A9-A825-0F87813F9819}" type="datetimeFigureOut">
              <a:rPr lang="zh-CN" altLang="en-US" smtClean="0"/>
              <a:t>2024/6/20</a:t>
            </a:fld>
            <a:endParaRPr lang="zh-CN" altLang="en-US"/>
          </a:p>
        </p:txBody>
      </p:sp>
      <p:sp>
        <p:nvSpPr>
          <p:cNvPr id="8" name="页脚占位符 7">
            <a:extLst>
              <a:ext uri="{FF2B5EF4-FFF2-40B4-BE49-F238E27FC236}">
                <a16:creationId xmlns:a16="http://schemas.microsoft.com/office/drawing/2014/main" xmlns="" id="{72DDEE0A-01E2-4EF2-9DF8-D37E008392A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BADABA17-1F2C-400B-8C78-372D47050918}"/>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Tree>
    <p:extLst>
      <p:ext uri="{BB962C8B-B14F-4D97-AF65-F5344CB8AC3E}">
        <p14:creationId xmlns:p14="http://schemas.microsoft.com/office/powerpoint/2010/main" val="3253656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2CF6B06-753C-472A-B9C5-33CA015665F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EC718463-439E-4E08-89DE-40472D3C3B34}"/>
              </a:ext>
            </a:extLst>
          </p:cNvPr>
          <p:cNvSpPr>
            <a:spLocks noGrp="1"/>
          </p:cNvSpPr>
          <p:nvPr>
            <p:ph type="dt" sz="half" idx="10"/>
          </p:nvPr>
        </p:nvSpPr>
        <p:spPr/>
        <p:txBody>
          <a:bodyPr/>
          <a:lstStyle/>
          <a:p>
            <a:fld id="{213BB1BE-9AE6-40A9-A825-0F87813F9819}" type="datetimeFigureOut">
              <a:rPr lang="zh-CN" altLang="en-US" smtClean="0"/>
              <a:t>2024/6/20</a:t>
            </a:fld>
            <a:endParaRPr lang="zh-CN" altLang="en-US"/>
          </a:p>
        </p:txBody>
      </p:sp>
      <p:sp>
        <p:nvSpPr>
          <p:cNvPr id="4" name="页脚占位符 3">
            <a:extLst>
              <a:ext uri="{FF2B5EF4-FFF2-40B4-BE49-F238E27FC236}">
                <a16:creationId xmlns:a16="http://schemas.microsoft.com/office/drawing/2014/main" xmlns="" id="{79720920-FCC4-46E0-ACE8-4CDAFCB40B7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D5A52DF1-6691-4D30-AA0E-DEB455311F89}"/>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Tree>
    <p:extLst>
      <p:ext uri="{BB962C8B-B14F-4D97-AF65-F5344CB8AC3E}">
        <p14:creationId xmlns:p14="http://schemas.microsoft.com/office/powerpoint/2010/main" val="2112790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7C12132B-54CC-4BB3-B7FB-CE8ABEF5D84C}"/>
              </a:ext>
            </a:extLst>
          </p:cNvPr>
          <p:cNvSpPr>
            <a:spLocks noGrp="1"/>
          </p:cNvSpPr>
          <p:nvPr>
            <p:ph type="dt" sz="half" idx="10"/>
          </p:nvPr>
        </p:nvSpPr>
        <p:spPr/>
        <p:txBody>
          <a:bodyPr/>
          <a:lstStyle/>
          <a:p>
            <a:fld id="{213BB1BE-9AE6-40A9-A825-0F87813F9819}" type="datetimeFigureOut">
              <a:rPr lang="zh-CN" altLang="en-US" smtClean="0"/>
              <a:t>2024/6/20</a:t>
            </a:fld>
            <a:endParaRPr lang="zh-CN" altLang="en-US"/>
          </a:p>
        </p:txBody>
      </p:sp>
      <p:sp>
        <p:nvSpPr>
          <p:cNvPr id="3" name="页脚占位符 2">
            <a:extLst>
              <a:ext uri="{FF2B5EF4-FFF2-40B4-BE49-F238E27FC236}">
                <a16:creationId xmlns:a16="http://schemas.microsoft.com/office/drawing/2014/main" xmlns="" id="{C05029E4-2297-4AB4-98F3-6CC2FF62F02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3C6BA4A0-3211-4A61-9BCE-49E65717FF6E}"/>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Tree>
    <p:extLst>
      <p:ext uri="{BB962C8B-B14F-4D97-AF65-F5344CB8AC3E}">
        <p14:creationId xmlns:p14="http://schemas.microsoft.com/office/powerpoint/2010/main" val="1568379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78FD211-CF0A-457B-B7E5-C924D359C8E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F1546CD4-A076-4087-B1EB-864E9CC090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9867140F-0D93-480D-93F7-A3BA386963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4CB7B419-CC47-47B4-B088-2D6CE34A7A30}"/>
              </a:ext>
            </a:extLst>
          </p:cNvPr>
          <p:cNvSpPr>
            <a:spLocks noGrp="1"/>
          </p:cNvSpPr>
          <p:nvPr>
            <p:ph type="dt" sz="half" idx="10"/>
          </p:nvPr>
        </p:nvSpPr>
        <p:spPr/>
        <p:txBody>
          <a:bodyPr/>
          <a:lstStyle/>
          <a:p>
            <a:fld id="{213BB1BE-9AE6-40A9-A825-0F87813F9819}" type="datetimeFigureOut">
              <a:rPr lang="zh-CN" altLang="en-US" smtClean="0"/>
              <a:t>2024/6/20</a:t>
            </a:fld>
            <a:endParaRPr lang="zh-CN" altLang="en-US"/>
          </a:p>
        </p:txBody>
      </p:sp>
      <p:sp>
        <p:nvSpPr>
          <p:cNvPr id="6" name="页脚占位符 5">
            <a:extLst>
              <a:ext uri="{FF2B5EF4-FFF2-40B4-BE49-F238E27FC236}">
                <a16:creationId xmlns:a16="http://schemas.microsoft.com/office/drawing/2014/main" xmlns="" id="{558E05C1-221A-4314-83CF-A60A0290EE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218E5E7E-01B8-41C3-89A4-0D6E937D5E7C}"/>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Tree>
    <p:extLst>
      <p:ext uri="{BB962C8B-B14F-4D97-AF65-F5344CB8AC3E}">
        <p14:creationId xmlns:p14="http://schemas.microsoft.com/office/powerpoint/2010/main" val="2253147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8DA6B34-4645-4B8E-A212-5F33D5C5E78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EE01CB48-17AD-4ABB-B3F7-438B93AFA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1B5643D4-9833-4F3A-B387-471752381F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A7B77E45-AA8A-4156-BC80-52A50DA2F81E}"/>
              </a:ext>
            </a:extLst>
          </p:cNvPr>
          <p:cNvSpPr>
            <a:spLocks noGrp="1"/>
          </p:cNvSpPr>
          <p:nvPr>
            <p:ph type="dt" sz="half" idx="10"/>
          </p:nvPr>
        </p:nvSpPr>
        <p:spPr/>
        <p:txBody>
          <a:bodyPr/>
          <a:lstStyle/>
          <a:p>
            <a:fld id="{213BB1BE-9AE6-40A9-A825-0F87813F9819}" type="datetimeFigureOut">
              <a:rPr lang="zh-CN" altLang="en-US" smtClean="0"/>
              <a:t>2024/6/20</a:t>
            </a:fld>
            <a:endParaRPr lang="zh-CN" altLang="en-US"/>
          </a:p>
        </p:txBody>
      </p:sp>
      <p:sp>
        <p:nvSpPr>
          <p:cNvPr id="6" name="页脚占位符 5">
            <a:extLst>
              <a:ext uri="{FF2B5EF4-FFF2-40B4-BE49-F238E27FC236}">
                <a16:creationId xmlns:a16="http://schemas.microsoft.com/office/drawing/2014/main" xmlns="" id="{4B9ECDD0-C87E-4ACC-B69E-F40FA81F44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92C77345-71D2-44B0-866E-8C5C599F4884}"/>
              </a:ext>
            </a:extLst>
          </p:cNvPr>
          <p:cNvSpPr>
            <a:spLocks noGrp="1"/>
          </p:cNvSpPr>
          <p:nvPr>
            <p:ph type="sldNum" sz="quarter" idx="12"/>
          </p:nvPr>
        </p:nvSpPr>
        <p:spPr/>
        <p:txBody>
          <a:bodyPr/>
          <a:lstStyle/>
          <a:p>
            <a:fld id="{E6B8E9B8-47CC-4BFE-B0AB-CD4D2E5065C3}" type="slidenum">
              <a:rPr lang="zh-CN" altLang="en-US" smtClean="0"/>
              <a:t>‹#›</a:t>
            </a:fld>
            <a:endParaRPr lang="zh-CN" altLang="en-US"/>
          </a:p>
        </p:txBody>
      </p:sp>
    </p:spTree>
    <p:extLst>
      <p:ext uri="{BB962C8B-B14F-4D97-AF65-F5344CB8AC3E}">
        <p14:creationId xmlns:p14="http://schemas.microsoft.com/office/powerpoint/2010/main" val="1004507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D0D422D7-18CE-4D25-8957-425395BE07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70DDFFC0-70A2-4F04-8FEF-6B209AED32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C98B71C0-3370-41B5-B814-0C08FD07D7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3BB1BE-9AE6-40A9-A825-0F87813F9819}" type="datetimeFigureOut">
              <a:rPr lang="zh-CN" altLang="en-US" smtClean="0"/>
              <a:t>2024/6/20</a:t>
            </a:fld>
            <a:endParaRPr lang="zh-CN" altLang="en-US"/>
          </a:p>
        </p:txBody>
      </p:sp>
      <p:sp>
        <p:nvSpPr>
          <p:cNvPr id="5" name="页脚占位符 4">
            <a:extLst>
              <a:ext uri="{FF2B5EF4-FFF2-40B4-BE49-F238E27FC236}">
                <a16:creationId xmlns:a16="http://schemas.microsoft.com/office/drawing/2014/main" xmlns="" id="{C452E2AB-6AB2-4864-AAA1-046AE94800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CC67E720-8927-49E2-BA06-9464E2D775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B8E9B8-47CC-4BFE-B0AB-CD4D2E5065C3}" type="slidenum">
              <a:rPr lang="zh-CN" altLang="en-US" smtClean="0"/>
              <a:t>‹#›</a:t>
            </a:fld>
            <a:endParaRPr lang="zh-CN" altLang="en-US"/>
          </a:p>
        </p:txBody>
      </p:sp>
    </p:spTree>
    <p:extLst>
      <p:ext uri="{BB962C8B-B14F-4D97-AF65-F5344CB8AC3E}">
        <p14:creationId xmlns:p14="http://schemas.microsoft.com/office/powerpoint/2010/main" val="853109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2706DFD4-D66A-497F-8FEA-EDD9EA6E0CFB}"/>
              </a:ext>
            </a:extLst>
          </p:cNvPr>
          <p:cNvSpPr/>
          <p:nvPr/>
        </p:nvSpPr>
        <p:spPr>
          <a:xfrm>
            <a:off x="0" y="1018768"/>
            <a:ext cx="1948874" cy="1477819"/>
          </a:xfrm>
          <a:prstGeom prst="rect">
            <a:avLst/>
          </a:prstGeom>
          <a:solidFill>
            <a:srgbClr val="C8161E"/>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solidFill>
                <a:schemeClr val="accent1">
                  <a:lumMod val="60000"/>
                  <a:lumOff val="40000"/>
                </a:schemeClr>
              </a:solidFill>
            </a:endParaRPr>
          </a:p>
        </p:txBody>
      </p:sp>
      <p:pic>
        <p:nvPicPr>
          <p:cNvPr id="5" name="图片 4">
            <a:extLst>
              <a:ext uri="{FF2B5EF4-FFF2-40B4-BE49-F238E27FC236}">
                <a16:creationId xmlns:a16="http://schemas.microsoft.com/office/drawing/2014/main" xmlns="" id="{2AFE86DB-3DD9-4386-9B9F-AC5C9D79C4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67487" b="-4870"/>
          <a:stretch>
            <a:fillRect/>
          </a:stretch>
        </p:blipFill>
        <p:spPr>
          <a:xfrm>
            <a:off x="167695" y="1141887"/>
            <a:ext cx="1576537" cy="1286998"/>
          </a:xfrm>
          <a:prstGeom prst="rect">
            <a:avLst/>
          </a:prstGeom>
        </p:spPr>
      </p:pic>
      <p:sp>
        <p:nvSpPr>
          <p:cNvPr id="6" name="文本框 5">
            <a:extLst>
              <a:ext uri="{FF2B5EF4-FFF2-40B4-BE49-F238E27FC236}">
                <a16:creationId xmlns:a16="http://schemas.microsoft.com/office/drawing/2014/main" xmlns="" id="{AC2C3EE7-0C8B-4018-B3FB-2E3FD513528A}"/>
              </a:ext>
            </a:extLst>
          </p:cNvPr>
          <p:cNvSpPr txBox="1"/>
          <p:nvPr/>
        </p:nvSpPr>
        <p:spPr>
          <a:xfrm>
            <a:off x="2004290" y="1039940"/>
            <a:ext cx="9350250" cy="1415772"/>
          </a:xfrm>
          <a:prstGeom prst="rect">
            <a:avLst/>
          </a:prstGeom>
          <a:noFill/>
        </p:spPr>
        <p:txBody>
          <a:bodyPr wrap="square" rtlCol="0">
            <a:spAutoFit/>
          </a:bodyPr>
          <a:lstStyle/>
          <a:p>
            <a:r>
              <a:rPr lang="en-US" altLang="zh-CN" sz="6600" dirty="0" smtClean="0">
                <a:latin typeface="仓耳羽辰体-谷力 W04" panose="02020400000000000000" pitchFamily="18" charset="-122"/>
                <a:ea typeface="仓耳羽辰体-谷力 W04" panose="02020400000000000000" pitchFamily="18" charset="-122"/>
              </a:rPr>
              <a:t>Code Cube</a:t>
            </a:r>
            <a:r>
              <a:rPr lang="zh-CN" altLang="en-US" sz="6600" dirty="0" smtClean="0">
                <a:latin typeface="仓耳羽辰体-谷力 W04" panose="02020400000000000000" pitchFamily="18" charset="-122"/>
                <a:ea typeface="仓耳羽辰体-谷力 W04" panose="02020400000000000000" pitchFamily="18" charset="-122"/>
              </a:rPr>
              <a:t>代码管理平台</a:t>
            </a:r>
            <a:endParaRPr lang="en-US" altLang="zh-CN" sz="6600" dirty="0" smtClean="0">
              <a:latin typeface="仓耳羽辰体-谷力 W04" panose="02020400000000000000" pitchFamily="18" charset="-122"/>
              <a:ea typeface="仓耳羽辰体-谷力 W04" panose="02020400000000000000" pitchFamily="18" charset="-122"/>
            </a:endParaRPr>
          </a:p>
          <a:p>
            <a:r>
              <a:rPr lang="en-US" altLang="zh-CN" sz="2000" dirty="0" smtClean="0">
                <a:latin typeface="仓耳羽辰体-谷力 W04" panose="02020400000000000000" pitchFamily="18" charset="-122"/>
                <a:ea typeface="仓耳羽辰体-谷力 W04" panose="02020400000000000000" pitchFamily="18" charset="-122"/>
              </a:rPr>
              <a:t>The </a:t>
            </a:r>
            <a:r>
              <a:rPr lang="en-US" altLang="zh-CN" sz="2000" dirty="0">
                <a:latin typeface="仓耳羽辰体-谷力 W04" panose="02020400000000000000" pitchFamily="18" charset="-122"/>
                <a:ea typeface="仓耳羽辰体-谷力 W04" panose="02020400000000000000" pitchFamily="18" charset="-122"/>
              </a:rPr>
              <a:t>SJTU University </a:t>
            </a:r>
            <a:r>
              <a:rPr lang="en-US" altLang="zh-CN" sz="2000" dirty="0" smtClean="0">
                <a:latin typeface="仓耳羽辰体-谷力 W04" panose="02020400000000000000" pitchFamily="18" charset="-122"/>
                <a:ea typeface="仓耳羽辰体-谷力 W04" panose="02020400000000000000" pitchFamily="18" charset="-122"/>
              </a:rPr>
              <a:t>Undergraduate</a:t>
            </a:r>
            <a:endParaRPr lang="zh-CN" altLang="en-US" sz="2000" dirty="0">
              <a:latin typeface="仓耳羽辰体-谷力 W04" panose="02020400000000000000" pitchFamily="18" charset="-122"/>
              <a:ea typeface="仓耳羽辰体-谷力 W04" panose="02020400000000000000" pitchFamily="18" charset="-122"/>
            </a:endParaRPr>
          </a:p>
        </p:txBody>
      </p:sp>
      <p:sp>
        <p:nvSpPr>
          <p:cNvPr id="8" name="文本框 7">
            <a:extLst>
              <a:ext uri="{FF2B5EF4-FFF2-40B4-BE49-F238E27FC236}">
                <a16:creationId xmlns:a16="http://schemas.microsoft.com/office/drawing/2014/main" xmlns="" id="{7054D3A9-BC7B-4B85-A1A2-E2DE87108686}"/>
              </a:ext>
            </a:extLst>
          </p:cNvPr>
          <p:cNvSpPr txBox="1"/>
          <p:nvPr/>
        </p:nvSpPr>
        <p:spPr>
          <a:xfrm>
            <a:off x="2590800" y="3671429"/>
            <a:ext cx="4002097" cy="1052596"/>
          </a:xfrm>
          <a:prstGeom prst="rect">
            <a:avLst/>
          </a:prstGeom>
          <a:noFill/>
        </p:spPr>
        <p:txBody>
          <a:bodyPr wrap="square">
            <a:spAutoFit/>
          </a:bodyPr>
          <a:lstStyle/>
          <a:p>
            <a:pPr>
              <a:lnSpc>
                <a:spcPct val="130000"/>
              </a:lnSpc>
            </a:pPr>
            <a:r>
              <a:rPr lang="zh-CN" altLang="en-US" sz="2400" dirty="0">
                <a:latin typeface="仓耳羽辰体-谷力 W04" panose="02020400000000000000" pitchFamily="18" charset="-122"/>
                <a:ea typeface="仓耳羽辰体-谷力 W04" panose="02020400000000000000" pitchFamily="18" charset="-122"/>
              </a:rPr>
              <a:t>组长</a:t>
            </a:r>
            <a:r>
              <a:rPr lang="zh-CN" altLang="en-US" sz="2400" dirty="0" smtClean="0">
                <a:latin typeface="仓耳羽辰体-谷力 W04" panose="02020400000000000000" pitchFamily="18" charset="-122"/>
                <a:ea typeface="仓耳羽辰体-谷力 W04" panose="02020400000000000000" pitchFamily="18" charset="-122"/>
              </a:rPr>
              <a:t>：</a:t>
            </a:r>
            <a:r>
              <a:rPr lang="zh-CN" altLang="en-US" sz="2400" dirty="0" smtClean="0">
                <a:latin typeface="仓耳羽辰体-谷力 W04" panose="02020400000000000000" pitchFamily="18" charset="-122"/>
                <a:ea typeface="仓耳羽辰体-谷力 W04" panose="02020400000000000000" pitchFamily="18" charset="-122"/>
              </a:rPr>
              <a:t>王晨丞</a:t>
            </a:r>
            <a:endParaRPr lang="en-US" altLang="zh-CN" sz="2400" dirty="0" smtClean="0">
              <a:latin typeface="仓耳羽辰体-谷力 W04" panose="02020400000000000000" pitchFamily="18" charset="-122"/>
              <a:ea typeface="仓耳羽辰体-谷力 W04" panose="02020400000000000000" pitchFamily="18" charset="-122"/>
            </a:endParaRPr>
          </a:p>
          <a:p>
            <a:pPr>
              <a:lnSpc>
                <a:spcPct val="130000"/>
              </a:lnSpc>
            </a:pPr>
            <a:r>
              <a:rPr lang="zh-CN" altLang="en-US" sz="2400" dirty="0" smtClean="0">
                <a:latin typeface="仓耳羽辰体-谷力 W04" panose="02020400000000000000" pitchFamily="18" charset="-122"/>
                <a:ea typeface="仓耳羽辰体-谷力 W04" panose="02020400000000000000" pitchFamily="18" charset="-122"/>
              </a:rPr>
              <a:t>其它成员</a:t>
            </a:r>
            <a:r>
              <a:rPr lang="zh-CN" altLang="en-US" sz="2400" dirty="0">
                <a:latin typeface="仓耳羽辰体-谷力 W04" panose="02020400000000000000" pitchFamily="18" charset="-122"/>
                <a:ea typeface="仓耳羽辰体-谷力 W04" panose="02020400000000000000" pitchFamily="18" charset="-122"/>
              </a:rPr>
              <a:t>：项百川，</a:t>
            </a:r>
            <a:r>
              <a:rPr lang="zh-CN" altLang="en-US" sz="2400" dirty="0" smtClean="0">
                <a:latin typeface="仓耳羽辰体-谷力 W04" panose="02020400000000000000" pitchFamily="18" charset="-122"/>
                <a:ea typeface="仓耳羽辰体-谷力 W04" panose="02020400000000000000" pitchFamily="18" charset="-122"/>
              </a:rPr>
              <a:t>龚畅玮</a:t>
            </a:r>
            <a:endParaRPr lang="en-US" altLang="zh-CN" sz="2400" dirty="0">
              <a:latin typeface="仓耳羽辰体-谷力 W04" panose="02020400000000000000" pitchFamily="18" charset="-122"/>
              <a:ea typeface="仓耳羽辰体-谷力 W04" panose="02020400000000000000" pitchFamily="18" charset="-122"/>
            </a:endParaRPr>
          </a:p>
        </p:txBody>
      </p:sp>
      <p:sp>
        <p:nvSpPr>
          <p:cNvPr id="9" name="矩形 8">
            <a:extLst>
              <a:ext uri="{FF2B5EF4-FFF2-40B4-BE49-F238E27FC236}">
                <a16:creationId xmlns:a16="http://schemas.microsoft.com/office/drawing/2014/main" xmlns="" id="{846D489C-A219-4FAC-9CFE-722E1FA8CFCE}"/>
              </a:ext>
            </a:extLst>
          </p:cNvPr>
          <p:cNvSpPr/>
          <p:nvPr/>
        </p:nvSpPr>
        <p:spPr>
          <a:xfrm>
            <a:off x="6471138" y="3808676"/>
            <a:ext cx="5720863" cy="778102"/>
          </a:xfrm>
          <a:prstGeom prst="rect">
            <a:avLst/>
          </a:prstGeom>
          <a:solidFill>
            <a:srgbClr val="C8161E"/>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endParaRPr>
          </a:p>
        </p:txBody>
      </p:sp>
    </p:spTree>
    <p:extLst>
      <p:ext uri="{BB962C8B-B14F-4D97-AF65-F5344CB8AC3E}">
        <p14:creationId xmlns:p14="http://schemas.microsoft.com/office/powerpoint/2010/main" val="108883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439EB02D-93A1-43DF-89E3-56CC3C76AB78}"/>
              </a:ext>
            </a:extLst>
          </p:cNvPr>
          <p:cNvSpPr/>
          <p:nvPr/>
        </p:nvSpPr>
        <p:spPr>
          <a:xfrm>
            <a:off x="2" y="0"/>
            <a:ext cx="2020388" cy="6858000"/>
          </a:xfrm>
          <a:prstGeom prst="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endParaRPr>
          </a:p>
        </p:txBody>
      </p:sp>
      <p:pic>
        <p:nvPicPr>
          <p:cNvPr id="5" name="图片 4">
            <a:extLst>
              <a:ext uri="{FF2B5EF4-FFF2-40B4-BE49-F238E27FC236}">
                <a16:creationId xmlns:a16="http://schemas.microsoft.com/office/drawing/2014/main" xmlns="" id="{E280C32F-64E1-4E3C-A600-5D692A1DE2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487" b="-4870"/>
          <a:stretch>
            <a:fillRect/>
          </a:stretch>
        </p:blipFill>
        <p:spPr>
          <a:xfrm>
            <a:off x="221927" y="565541"/>
            <a:ext cx="1576537" cy="1286998"/>
          </a:xfrm>
          <a:prstGeom prst="rect">
            <a:avLst/>
          </a:prstGeom>
        </p:spPr>
      </p:pic>
      <p:sp>
        <p:nvSpPr>
          <p:cNvPr id="38" name="文本框 37">
            <a:extLst>
              <a:ext uri="{FF2B5EF4-FFF2-40B4-BE49-F238E27FC236}">
                <a16:creationId xmlns:a16="http://schemas.microsoft.com/office/drawing/2014/main" xmlns="" id="{797B8F14-359C-4A2D-AD2A-EE27BAF07DCC}"/>
              </a:ext>
            </a:extLst>
          </p:cNvPr>
          <p:cNvSpPr txBox="1"/>
          <p:nvPr/>
        </p:nvSpPr>
        <p:spPr>
          <a:xfrm>
            <a:off x="2218360" y="-162739"/>
            <a:ext cx="5137480" cy="1200329"/>
          </a:xfrm>
          <a:prstGeom prst="rect">
            <a:avLst/>
          </a:prstGeom>
          <a:noFill/>
        </p:spPr>
        <p:txBody>
          <a:bodyPr wrap="square">
            <a:spAutoFit/>
          </a:bodyPr>
          <a:lstStyle/>
          <a:p>
            <a:pPr>
              <a:lnSpc>
                <a:spcPct val="200000"/>
              </a:lnSpc>
            </a:pPr>
            <a:r>
              <a:rPr lang="zh-CN" altLang="en-US" sz="3600" b="1" dirty="0" smtClean="0">
                <a:latin typeface="仓耳羽辰体-谷力 W04" panose="02020400000000000000" pitchFamily="18" charset="-122"/>
                <a:ea typeface="仓耳羽辰体-谷力 W04" panose="02020400000000000000" pitchFamily="18" charset="-122"/>
              </a:rPr>
              <a:t>设计模式</a:t>
            </a:r>
            <a:r>
              <a:rPr lang="zh-CN" altLang="en-US" sz="3600" b="1" dirty="0">
                <a:latin typeface="仓耳羽辰体-谷力 W04" panose="02020400000000000000" pitchFamily="18" charset="-122"/>
                <a:ea typeface="仓耳羽辰体-谷力 W04" panose="02020400000000000000" pitchFamily="18" charset="-122"/>
              </a:rPr>
              <a:t>：</a:t>
            </a:r>
            <a:r>
              <a:rPr lang="zh-CN" altLang="en-US" sz="3600" b="1" dirty="0" smtClean="0">
                <a:latin typeface="仓耳羽辰体-谷力 W04" panose="02020400000000000000" pitchFamily="18" charset="-122"/>
                <a:ea typeface="仓耳羽辰体-谷力 W04" panose="02020400000000000000" pitchFamily="18" charset="-122"/>
              </a:rPr>
              <a:t>组合模式</a:t>
            </a:r>
            <a:endParaRPr lang="en-US" altLang="zh-CN" sz="3600" b="1" dirty="0">
              <a:latin typeface="仓耳羽辰体-谷力 W04" panose="02020400000000000000" pitchFamily="18" charset="-122"/>
              <a:ea typeface="仓耳羽辰体-谷力 W04" panose="02020400000000000000" pitchFamily="18" charset="-122"/>
            </a:endParaRPr>
          </a:p>
        </p:txBody>
      </p:sp>
      <p:cxnSp>
        <p:nvCxnSpPr>
          <p:cNvPr id="17" name="直接连接符 16">
            <a:extLst>
              <a:ext uri="{FF2B5EF4-FFF2-40B4-BE49-F238E27FC236}">
                <a16:creationId xmlns:a16="http://schemas.microsoft.com/office/drawing/2014/main" xmlns="" id="{17452E40-4CF7-49CD-B2F7-78535396D8C1}"/>
              </a:ext>
            </a:extLst>
          </p:cNvPr>
          <p:cNvCxnSpPr>
            <a:cxnSpLocks/>
          </p:cNvCxnSpPr>
          <p:nvPr/>
        </p:nvCxnSpPr>
        <p:spPr>
          <a:xfrm>
            <a:off x="2218361" y="947776"/>
            <a:ext cx="8870550" cy="0"/>
          </a:xfrm>
          <a:prstGeom prst="line">
            <a:avLst/>
          </a:prstGeom>
          <a:ln w="28575">
            <a:solidFill>
              <a:srgbClr val="C0000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258239"/>
            <a:ext cx="6705600"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矩形 20"/>
          <p:cNvSpPr/>
          <p:nvPr/>
        </p:nvSpPr>
        <p:spPr>
          <a:xfrm>
            <a:off x="2584173" y="1057910"/>
            <a:ext cx="8662947" cy="1200329"/>
          </a:xfrm>
          <a:prstGeom prst="rect">
            <a:avLst/>
          </a:prstGeom>
        </p:spPr>
        <p:txBody>
          <a:bodyPr wrap="square">
            <a:spAutoFit/>
          </a:bodyPr>
          <a:lstStyle/>
          <a:p>
            <a:r>
              <a:rPr lang="zh-CN" altLang="en-US" dirty="0" smtClean="0">
                <a:latin typeface="仓耳羽辰体-谷力 W04" charset="-122"/>
                <a:ea typeface="仓耳羽辰体-谷力 W04" charset="-122"/>
              </a:rPr>
              <a:t>文件系统：文件夹在</a:t>
            </a:r>
            <a:r>
              <a:rPr lang="zh-CN" altLang="en-US" dirty="0">
                <a:latin typeface="仓耳羽辰体-谷力 W04" charset="-122"/>
                <a:ea typeface="仓耳羽辰体-谷力 W04" charset="-122"/>
              </a:rPr>
              <a:t>充当对象的同时，又是其他对象的容器</a:t>
            </a:r>
            <a:r>
              <a:rPr lang="zh-CN" altLang="en-US" dirty="0" smtClean="0">
                <a:latin typeface="仓耳羽辰体-谷力 W04" charset="-122"/>
                <a:ea typeface="仓耳羽辰体-谷力 W04" charset="-122"/>
              </a:rPr>
              <a:t>。</a:t>
            </a:r>
            <a:endParaRPr lang="en-US" altLang="zh-CN" dirty="0" smtClean="0">
              <a:latin typeface="仓耳羽辰体-谷力 W04" charset="-122"/>
              <a:ea typeface="仓耳羽辰体-谷力 W04" charset="-122"/>
            </a:endParaRPr>
          </a:p>
          <a:p>
            <a:endParaRPr lang="en-US" altLang="zh-CN" dirty="0" smtClean="0">
              <a:latin typeface="仓耳羽辰体-谷力 W04" charset="-122"/>
              <a:ea typeface="仓耳羽辰体-谷力 W04" charset="-122"/>
            </a:endParaRPr>
          </a:p>
          <a:p>
            <a:r>
              <a:rPr lang="zh-CN" altLang="en-US" dirty="0">
                <a:latin typeface="仓耳羽辰体-谷力 W04" charset="-122"/>
                <a:ea typeface="仓耳羽辰体-谷力 W04" charset="-122"/>
              </a:rPr>
              <a:t>组合模式定义了一个抽象构件</a:t>
            </a:r>
            <a:r>
              <a:rPr lang="zh-CN" altLang="en-US" dirty="0" smtClean="0">
                <a:latin typeface="仓耳羽辰体-谷力 W04" charset="-122"/>
                <a:ea typeface="仓耳羽辰体-谷力 W04" charset="-122"/>
              </a:rPr>
              <a:t>类</a:t>
            </a:r>
            <a:r>
              <a:rPr lang="en-US" altLang="zh-CN" dirty="0" smtClean="0">
                <a:latin typeface="仓耳羽辰体-谷力 W04" charset="-122"/>
                <a:ea typeface="仓耳羽辰体-谷力 W04" charset="-122"/>
              </a:rPr>
              <a:t>Folder</a:t>
            </a:r>
            <a:r>
              <a:rPr lang="zh-CN" altLang="en-US" dirty="0" smtClean="0">
                <a:latin typeface="仓耳羽辰体-谷力 W04" charset="-122"/>
                <a:ea typeface="仓耳羽辰体-谷力 W04" charset="-122"/>
              </a:rPr>
              <a:t>，</a:t>
            </a:r>
            <a:r>
              <a:rPr lang="zh-CN" altLang="en-US" dirty="0">
                <a:latin typeface="仓耳羽辰体-谷力 W04" charset="-122"/>
                <a:ea typeface="仓耳羽辰体-谷力 W04" charset="-122"/>
              </a:rPr>
              <a:t>它既可以代表叶子又容器而客户端针对该抽象构件类进行编程，无须知道它到底表示的是叶子还容器可以对其进行统一处理</a:t>
            </a:r>
            <a:r>
              <a:rPr lang="zh-CN" altLang="en-US" dirty="0" smtClean="0">
                <a:latin typeface="仓耳羽辰体-谷力 W04" charset="-122"/>
                <a:ea typeface="仓耳羽辰体-谷力 W04" charset="-122"/>
              </a:rPr>
              <a:t>。</a:t>
            </a:r>
            <a:endParaRPr lang="zh-CN" altLang="en-US" dirty="0">
              <a:latin typeface="仓耳羽辰体-谷力 W04" charset="-122"/>
              <a:ea typeface="仓耳羽辰体-谷力 W04" charset="-122"/>
            </a:endParaRPr>
          </a:p>
        </p:txBody>
      </p:sp>
      <p:sp>
        <p:nvSpPr>
          <p:cNvPr id="12" name="文本框 47">
            <a:extLst>
              <a:ext uri="{FF2B5EF4-FFF2-40B4-BE49-F238E27FC236}">
                <a16:creationId xmlns:a16="http://schemas.microsoft.com/office/drawing/2014/main" xmlns="" id="{73572A05-F8DD-4316-AD27-888FCCF6E3D2}"/>
              </a:ext>
            </a:extLst>
          </p:cNvPr>
          <p:cNvSpPr txBox="1"/>
          <p:nvPr/>
        </p:nvSpPr>
        <p:spPr>
          <a:xfrm>
            <a:off x="8422640" y="-144080"/>
            <a:ext cx="4643121" cy="830997"/>
          </a:xfrm>
          <a:prstGeom prst="rect">
            <a:avLst/>
          </a:prstGeom>
          <a:noFill/>
        </p:spPr>
        <p:txBody>
          <a:bodyPr wrap="square">
            <a:spAutoFit/>
          </a:bodyPr>
          <a:lstStyle/>
          <a:p>
            <a:pPr>
              <a:lnSpc>
                <a:spcPct val="200000"/>
              </a:lnSpc>
            </a:pP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产品特色 </a:t>
            </a:r>
            <a:r>
              <a:rPr lang="en-US" altLang="zh-CN" sz="2000" dirty="0" smtClean="0">
                <a:latin typeface="仓耳羽辰体-谷力 W04" panose="02020400000000000000" pitchFamily="18" charset="-122"/>
                <a:ea typeface="仓耳羽辰体-谷力 W04" panose="02020400000000000000" pitchFamily="18" charset="-122"/>
              </a:rPr>
              <a:t>|</a:t>
            </a:r>
            <a:r>
              <a:rPr lang="zh-CN" altLang="en-US" sz="2400" b="1" dirty="0" smtClean="0">
                <a:latin typeface="仓耳羽辰体-谷力 W04" panose="02020400000000000000" pitchFamily="18" charset="-122"/>
                <a:ea typeface="仓耳羽辰体-谷力 W04" panose="02020400000000000000" pitchFamily="18" charset="-122"/>
              </a:rPr>
              <a:t>技术特色</a:t>
            </a:r>
            <a:r>
              <a:rPr lang="en-US" altLang="zh-CN"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 </a:t>
            </a: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迭代总结</a:t>
            </a:r>
            <a:endParaRPr lang="en-US" altLang="zh-CN" sz="2000" dirty="0">
              <a:solidFill>
                <a:schemeClr val="tx1">
                  <a:lumMod val="50000"/>
                  <a:lumOff val="50000"/>
                </a:schemeClr>
              </a:solidFill>
              <a:latin typeface="仓耳羽辰体-谷力 W04" panose="02020400000000000000" pitchFamily="18" charset="-122"/>
              <a:ea typeface="仓耳羽辰体-谷力 W04" panose="02020400000000000000" pitchFamily="18" charset="-122"/>
            </a:endParaRPr>
          </a:p>
        </p:txBody>
      </p:sp>
      <p:sp>
        <p:nvSpPr>
          <p:cNvPr id="13" name="矩形 12">
            <a:extLst>
              <a:ext uri="{FF2B5EF4-FFF2-40B4-BE49-F238E27FC236}">
                <a16:creationId xmlns:a16="http://schemas.microsoft.com/office/drawing/2014/main" xmlns="" id="{46D41352-26B6-44E5-9914-8FA20A27793F}"/>
              </a:ext>
            </a:extLst>
          </p:cNvPr>
          <p:cNvSpPr/>
          <p:nvPr/>
        </p:nvSpPr>
        <p:spPr>
          <a:xfrm>
            <a:off x="66150" y="3562165"/>
            <a:ext cx="1888309" cy="75909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38">
            <a:extLst>
              <a:ext uri="{FF2B5EF4-FFF2-40B4-BE49-F238E27FC236}">
                <a16:creationId xmlns:a16="http://schemas.microsoft.com/office/drawing/2014/main" xmlns="" id="{BD91D239-096D-4F51-A430-A9912B9F4747}"/>
              </a:ext>
            </a:extLst>
          </p:cNvPr>
          <p:cNvSpPr txBox="1"/>
          <p:nvPr/>
        </p:nvSpPr>
        <p:spPr>
          <a:xfrm>
            <a:off x="-379045" y="1898985"/>
            <a:ext cx="2778700" cy="3939540"/>
          </a:xfrm>
          <a:prstGeom prst="rect">
            <a:avLst/>
          </a:prstGeom>
          <a:noFill/>
        </p:spPr>
        <p:txBody>
          <a:bodyPr wrap="square">
            <a:spAutoFit/>
          </a:bodyPr>
          <a:lstStyle/>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软件功能展示</a:t>
            </a:r>
            <a:endParaRPr lang="en-US" altLang="zh-CN"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产品特色与创新</a:t>
            </a:r>
            <a:endParaRPr lang="en-US" altLang="zh-CN" sz="2000" dirty="0" smtClean="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b="1" dirty="0">
                <a:latin typeface="仓耳羽辰体-谷力 W04" panose="02020400000000000000" pitchFamily="18" charset="-122"/>
                <a:ea typeface="仓耳羽辰体-谷力 W04" panose="02020400000000000000" pitchFamily="18" charset="-122"/>
              </a:rPr>
              <a:t>软件</a:t>
            </a:r>
            <a:r>
              <a:rPr lang="zh-CN" altLang="en-US" sz="2000" b="1" dirty="0" smtClean="0">
                <a:latin typeface="仓耳羽辰体-谷力 W04" panose="02020400000000000000" pitchFamily="18" charset="-122"/>
                <a:ea typeface="仓耳羽辰体-谷力 W04" panose="02020400000000000000" pitchFamily="18" charset="-122"/>
              </a:rPr>
              <a:t>架构设计</a:t>
            </a:r>
            <a:endParaRPr lang="zh-CN" altLang="en-US" sz="2000" b="1" dirty="0">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a:solidFill>
                  <a:schemeClr val="bg1"/>
                </a:solidFill>
                <a:latin typeface="仓耳羽辰体-谷力 W04" panose="02020400000000000000" pitchFamily="18" charset="-122"/>
                <a:ea typeface="仓耳羽辰体-谷力 W04" panose="02020400000000000000" pitchFamily="18" charset="-122"/>
              </a:rPr>
              <a:t>关键技术</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经验教训</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p:txBody>
      </p:sp>
    </p:spTree>
    <p:extLst>
      <p:ext uri="{BB962C8B-B14F-4D97-AF65-F5344CB8AC3E}">
        <p14:creationId xmlns:p14="http://schemas.microsoft.com/office/powerpoint/2010/main" val="22419126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439EB02D-93A1-43DF-89E3-56CC3C76AB78}"/>
              </a:ext>
            </a:extLst>
          </p:cNvPr>
          <p:cNvSpPr/>
          <p:nvPr/>
        </p:nvSpPr>
        <p:spPr>
          <a:xfrm>
            <a:off x="2" y="0"/>
            <a:ext cx="2020388" cy="6858000"/>
          </a:xfrm>
          <a:prstGeom prst="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endParaRPr>
          </a:p>
        </p:txBody>
      </p:sp>
      <p:pic>
        <p:nvPicPr>
          <p:cNvPr id="5" name="图片 4">
            <a:extLst>
              <a:ext uri="{FF2B5EF4-FFF2-40B4-BE49-F238E27FC236}">
                <a16:creationId xmlns:a16="http://schemas.microsoft.com/office/drawing/2014/main" xmlns="" id="{E280C32F-64E1-4E3C-A600-5D692A1DE2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487" b="-4870"/>
          <a:stretch>
            <a:fillRect/>
          </a:stretch>
        </p:blipFill>
        <p:spPr>
          <a:xfrm>
            <a:off x="221927" y="565541"/>
            <a:ext cx="1576537" cy="1286998"/>
          </a:xfrm>
          <a:prstGeom prst="rect">
            <a:avLst/>
          </a:prstGeom>
        </p:spPr>
      </p:pic>
      <p:sp>
        <p:nvSpPr>
          <p:cNvPr id="38" name="文本框 37">
            <a:extLst>
              <a:ext uri="{FF2B5EF4-FFF2-40B4-BE49-F238E27FC236}">
                <a16:creationId xmlns:a16="http://schemas.microsoft.com/office/drawing/2014/main" xmlns="" id="{797B8F14-359C-4A2D-AD2A-EE27BAF07DCC}"/>
              </a:ext>
            </a:extLst>
          </p:cNvPr>
          <p:cNvSpPr txBox="1"/>
          <p:nvPr/>
        </p:nvSpPr>
        <p:spPr>
          <a:xfrm>
            <a:off x="2218360" y="-162739"/>
            <a:ext cx="5137480" cy="1200329"/>
          </a:xfrm>
          <a:prstGeom prst="rect">
            <a:avLst/>
          </a:prstGeom>
          <a:noFill/>
        </p:spPr>
        <p:txBody>
          <a:bodyPr wrap="square">
            <a:spAutoFit/>
          </a:bodyPr>
          <a:lstStyle/>
          <a:p>
            <a:pPr>
              <a:lnSpc>
                <a:spcPct val="200000"/>
              </a:lnSpc>
            </a:pPr>
            <a:r>
              <a:rPr lang="zh-CN" altLang="en-US" sz="3600" b="1" dirty="0" smtClean="0">
                <a:latin typeface="仓耳羽辰体-谷力 W04" panose="02020400000000000000" pitchFamily="18" charset="-122"/>
                <a:ea typeface="仓耳羽辰体-谷力 W04" panose="02020400000000000000" pitchFamily="18" charset="-122"/>
              </a:rPr>
              <a:t>设计模式：</a:t>
            </a:r>
            <a:r>
              <a:rPr lang="zh-CN" altLang="en-US" sz="3600" b="1" dirty="0">
                <a:latin typeface="仓耳羽辰体-谷力 W04" panose="02020400000000000000" pitchFamily="18" charset="-122"/>
                <a:ea typeface="仓耳羽辰体-谷力 W04" panose="02020400000000000000" pitchFamily="18" charset="-122"/>
              </a:rPr>
              <a:t>命令</a:t>
            </a:r>
            <a:r>
              <a:rPr lang="zh-CN" altLang="en-US" sz="3600" b="1" dirty="0" smtClean="0">
                <a:latin typeface="仓耳羽辰体-谷力 W04" panose="02020400000000000000" pitchFamily="18" charset="-122"/>
                <a:ea typeface="仓耳羽辰体-谷力 W04" panose="02020400000000000000" pitchFamily="18" charset="-122"/>
              </a:rPr>
              <a:t>模式</a:t>
            </a:r>
            <a:endParaRPr lang="en-US" altLang="zh-CN" sz="3600" b="1" dirty="0">
              <a:latin typeface="仓耳羽辰体-谷力 W04" panose="02020400000000000000" pitchFamily="18" charset="-122"/>
              <a:ea typeface="仓耳羽辰体-谷力 W04" panose="02020400000000000000" pitchFamily="18" charset="-122"/>
            </a:endParaRPr>
          </a:p>
        </p:txBody>
      </p:sp>
      <p:cxnSp>
        <p:nvCxnSpPr>
          <p:cNvPr id="17" name="直接连接符 16">
            <a:extLst>
              <a:ext uri="{FF2B5EF4-FFF2-40B4-BE49-F238E27FC236}">
                <a16:creationId xmlns:a16="http://schemas.microsoft.com/office/drawing/2014/main" xmlns="" id="{17452E40-4CF7-49CD-B2F7-78535396D8C1}"/>
              </a:ext>
            </a:extLst>
          </p:cNvPr>
          <p:cNvCxnSpPr>
            <a:cxnSpLocks/>
          </p:cNvCxnSpPr>
          <p:nvPr/>
        </p:nvCxnSpPr>
        <p:spPr>
          <a:xfrm>
            <a:off x="2218361" y="947776"/>
            <a:ext cx="8870550" cy="0"/>
          </a:xfrm>
          <a:prstGeom prst="line">
            <a:avLst/>
          </a:prstGeom>
          <a:ln w="28575">
            <a:solidFill>
              <a:srgbClr val="C0000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541204" y="1008380"/>
            <a:ext cx="8662947" cy="1477328"/>
          </a:xfrm>
          <a:prstGeom prst="rect">
            <a:avLst/>
          </a:prstGeom>
        </p:spPr>
        <p:txBody>
          <a:bodyPr wrap="square">
            <a:spAutoFit/>
          </a:bodyPr>
          <a:lstStyle/>
          <a:p>
            <a:r>
              <a:rPr lang="zh-CN" altLang="en-US" dirty="0" smtClean="0">
                <a:latin typeface="仓耳羽辰体-谷力 W04" charset="-122"/>
                <a:ea typeface="仓耳羽辰体-谷力 W04" charset="-122"/>
              </a:rPr>
              <a:t>指令系统：命令模式</a:t>
            </a:r>
            <a:r>
              <a:rPr lang="zh-CN" altLang="en-US" dirty="0">
                <a:latin typeface="仓耳羽辰体-谷力 W04" charset="-122"/>
                <a:ea typeface="仓耳羽辰体-谷力 W04" charset="-122"/>
              </a:rPr>
              <a:t>将一组行为操 作抽象命令对，可以</a:t>
            </a:r>
            <a:r>
              <a:rPr lang="zh-CN" altLang="en-US" dirty="0" smtClean="0">
                <a:latin typeface="仓耳羽辰体-谷力 W04" charset="-122"/>
                <a:ea typeface="仓耳羽辰体-谷力 W04" charset="-122"/>
              </a:rPr>
              <a:t>实现实体对象与行为操作之间的松耦合</a:t>
            </a:r>
            <a:endParaRPr lang="en-US" altLang="zh-CN" dirty="0">
              <a:latin typeface="仓耳羽辰体-谷力 W04" charset="-122"/>
              <a:ea typeface="仓耳羽辰体-谷力 W04" charset="-122"/>
            </a:endParaRPr>
          </a:p>
          <a:p>
            <a:r>
              <a:rPr lang="zh-CN" altLang="en-US" dirty="0">
                <a:latin typeface="仓耳羽辰体-谷力 W04" charset="-122"/>
                <a:ea typeface="仓耳羽辰体-谷力 W04" charset="-122"/>
              </a:rPr>
              <a:t>命令对象可以进行参数化、排队</a:t>
            </a:r>
            <a:r>
              <a:rPr lang="zh-CN" altLang="en-US" dirty="0" smtClean="0">
                <a:latin typeface="仓耳羽辰体-谷力 W04" charset="-122"/>
                <a:ea typeface="仓耳羽辰体-谷力 W04" charset="-122"/>
              </a:rPr>
              <a:t>处理、撤销 重做</a:t>
            </a:r>
            <a:r>
              <a:rPr lang="zh-CN" altLang="en-US" dirty="0">
                <a:latin typeface="仓耳羽辰体-谷力 W04" charset="-122"/>
                <a:ea typeface="仓耳羽辰体-谷力 W04" charset="-122"/>
              </a:rPr>
              <a:t>、日志记录等 。封装的是命令，把发出者责任和执行分开</a:t>
            </a:r>
            <a:r>
              <a:rPr lang="zh-CN" altLang="en-US" dirty="0" smtClean="0">
                <a:latin typeface="仓耳羽辰体-谷力 W04" charset="-122"/>
                <a:ea typeface="仓耳羽辰体-谷力 W04" charset="-122"/>
              </a:rPr>
              <a:t>。这里的命令不是子组件</a:t>
            </a:r>
            <a:r>
              <a:rPr lang="en-US" altLang="zh-CN" dirty="0" err="1" smtClean="0">
                <a:latin typeface="仓耳羽辰体-谷力 W04" charset="-122"/>
                <a:ea typeface="仓耳羽辰体-谷力 W04" charset="-122"/>
              </a:rPr>
              <a:t>RightTools</a:t>
            </a:r>
            <a:r>
              <a:rPr lang="zh-CN" altLang="en-US" dirty="0" smtClean="0">
                <a:latin typeface="仓耳羽辰体-谷力 W04" charset="-122"/>
                <a:ea typeface="仓耳羽辰体-谷力 W04" charset="-122"/>
              </a:rPr>
              <a:t>的方法，而是独立的类，可以被不同组件使用，可以加入不同的命令集合。</a:t>
            </a:r>
            <a:endParaRPr lang="zh-CN" altLang="en-US" dirty="0">
              <a:latin typeface="仓耳羽辰体-谷力 W04" charset="-122"/>
              <a:ea typeface="仓耳羽辰体-谷力 W04" charset="-122"/>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0524" y="2485707"/>
            <a:ext cx="7646509" cy="4325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文本框 47">
            <a:extLst>
              <a:ext uri="{FF2B5EF4-FFF2-40B4-BE49-F238E27FC236}">
                <a16:creationId xmlns:a16="http://schemas.microsoft.com/office/drawing/2014/main" xmlns="" id="{73572A05-F8DD-4316-AD27-888FCCF6E3D2}"/>
              </a:ext>
            </a:extLst>
          </p:cNvPr>
          <p:cNvSpPr txBox="1"/>
          <p:nvPr/>
        </p:nvSpPr>
        <p:spPr>
          <a:xfrm>
            <a:off x="8422640" y="-144080"/>
            <a:ext cx="4643121" cy="830997"/>
          </a:xfrm>
          <a:prstGeom prst="rect">
            <a:avLst/>
          </a:prstGeom>
          <a:noFill/>
        </p:spPr>
        <p:txBody>
          <a:bodyPr wrap="square">
            <a:spAutoFit/>
          </a:bodyPr>
          <a:lstStyle/>
          <a:p>
            <a:pPr>
              <a:lnSpc>
                <a:spcPct val="200000"/>
              </a:lnSpc>
            </a:pP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产品特色 </a:t>
            </a:r>
            <a:r>
              <a:rPr lang="en-US" altLang="zh-CN" sz="2000" dirty="0" smtClean="0">
                <a:latin typeface="仓耳羽辰体-谷力 W04" panose="02020400000000000000" pitchFamily="18" charset="-122"/>
                <a:ea typeface="仓耳羽辰体-谷力 W04" panose="02020400000000000000" pitchFamily="18" charset="-122"/>
              </a:rPr>
              <a:t>|</a:t>
            </a:r>
            <a:r>
              <a:rPr lang="zh-CN" altLang="en-US" sz="2400" b="1" dirty="0" smtClean="0">
                <a:latin typeface="仓耳羽辰体-谷力 W04" panose="02020400000000000000" pitchFamily="18" charset="-122"/>
                <a:ea typeface="仓耳羽辰体-谷力 W04" panose="02020400000000000000" pitchFamily="18" charset="-122"/>
              </a:rPr>
              <a:t>技术特色</a:t>
            </a:r>
            <a:r>
              <a:rPr lang="en-US" altLang="zh-CN"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 </a:t>
            </a: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迭代总结</a:t>
            </a:r>
            <a:endParaRPr lang="en-US" altLang="zh-CN" sz="2000" dirty="0">
              <a:solidFill>
                <a:schemeClr val="tx1">
                  <a:lumMod val="50000"/>
                  <a:lumOff val="50000"/>
                </a:schemeClr>
              </a:solidFill>
              <a:latin typeface="仓耳羽辰体-谷力 W04" panose="02020400000000000000" pitchFamily="18" charset="-122"/>
              <a:ea typeface="仓耳羽辰体-谷力 W04" panose="02020400000000000000" pitchFamily="18" charset="-122"/>
            </a:endParaRPr>
          </a:p>
        </p:txBody>
      </p:sp>
      <p:sp>
        <p:nvSpPr>
          <p:cNvPr id="15" name="矩形 14">
            <a:extLst>
              <a:ext uri="{FF2B5EF4-FFF2-40B4-BE49-F238E27FC236}">
                <a16:creationId xmlns:a16="http://schemas.microsoft.com/office/drawing/2014/main" xmlns="" id="{46D41352-26B6-44E5-9914-8FA20A27793F}"/>
              </a:ext>
            </a:extLst>
          </p:cNvPr>
          <p:cNvSpPr/>
          <p:nvPr/>
        </p:nvSpPr>
        <p:spPr>
          <a:xfrm>
            <a:off x="66150" y="3562165"/>
            <a:ext cx="1888309" cy="75909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38">
            <a:extLst>
              <a:ext uri="{FF2B5EF4-FFF2-40B4-BE49-F238E27FC236}">
                <a16:creationId xmlns:a16="http://schemas.microsoft.com/office/drawing/2014/main" xmlns="" id="{BD91D239-096D-4F51-A430-A9912B9F4747}"/>
              </a:ext>
            </a:extLst>
          </p:cNvPr>
          <p:cNvSpPr txBox="1"/>
          <p:nvPr/>
        </p:nvSpPr>
        <p:spPr>
          <a:xfrm>
            <a:off x="-379045" y="1898985"/>
            <a:ext cx="2778700" cy="3939540"/>
          </a:xfrm>
          <a:prstGeom prst="rect">
            <a:avLst/>
          </a:prstGeom>
          <a:noFill/>
        </p:spPr>
        <p:txBody>
          <a:bodyPr wrap="square">
            <a:spAutoFit/>
          </a:bodyPr>
          <a:lstStyle/>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软件功能展示</a:t>
            </a:r>
            <a:endParaRPr lang="en-US" altLang="zh-CN"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产品特色与创新</a:t>
            </a:r>
            <a:endParaRPr lang="en-US" altLang="zh-CN" sz="2000" dirty="0" smtClean="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b="1" dirty="0">
                <a:latin typeface="仓耳羽辰体-谷力 W04" panose="02020400000000000000" pitchFamily="18" charset="-122"/>
                <a:ea typeface="仓耳羽辰体-谷力 W04" panose="02020400000000000000" pitchFamily="18" charset="-122"/>
              </a:rPr>
              <a:t>软件</a:t>
            </a:r>
            <a:r>
              <a:rPr lang="zh-CN" altLang="en-US" sz="2000" b="1" dirty="0" smtClean="0">
                <a:latin typeface="仓耳羽辰体-谷力 W04" panose="02020400000000000000" pitchFamily="18" charset="-122"/>
                <a:ea typeface="仓耳羽辰体-谷力 W04" panose="02020400000000000000" pitchFamily="18" charset="-122"/>
              </a:rPr>
              <a:t>架构设计</a:t>
            </a:r>
            <a:endParaRPr lang="zh-CN" altLang="en-US" sz="2000" b="1" dirty="0">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a:solidFill>
                  <a:schemeClr val="bg1"/>
                </a:solidFill>
                <a:latin typeface="仓耳羽辰体-谷力 W04" panose="02020400000000000000" pitchFamily="18" charset="-122"/>
                <a:ea typeface="仓耳羽辰体-谷力 W04" panose="02020400000000000000" pitchFamily="18" charset="-122"/>
              </a:rPr>
              <a:t>关键技术</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经验教训</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p:txBody>
      </p:sp>
    </p:spTree>
    <p:extLst>
      <p:ext uri="{BB962C8B-B14F-4D97-AF65-F5344CB8AC3E}">
        <p14:creationId xmlns:p14="http://schemas.microsoft.com/office/powerpoint/2010/main" val="27872676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439EB02D-93A1-43DF-89E3-56CC3C76AB78}"/>
              </a:ext>
            </a:extLst>
          </p:cNvPr>
          <p:cNvSpPr/>
          <p:nvPr/>
        </p:nvSpPr>
        <p:spPr>
          <a:xfrm>
            <a:off x="2" y="0"/>
            <a:ext cx="2020388" cy="6858000"/>
          </a:xfrm>
          <a:prstGeom prst="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endParaRPr>
          </a:p>
        </p:txBody>
      </p:sp>
      <p:pic>
        <p:nvPicPr>
          <p:cNvPr id="5" name="图片 4">
            <a:extLst>
              <a:ext uri="{FF2B5EF4-FFF2-40B4-BE49-F238E27FC236}">
                <a16:creationId xmlns:a16="http://schemas.microsoft.com/office/drawing/2014/main" xmlns="" id="{E280C32F-64E1-4E3C-A600-5D692A1DE2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487" b="-4870"/>
          <a:stretch>
            <a:fillRect/>
          </a:stretch>
        </p:blipFill>
        <p:spPr>
          <a:xfrm>
            <a:off x="221927" y="565541"/>
            <a:ext cx="1576537" cy="1286998"/>
          </a:xfrm>
          <a:prstGeom prst="rect">
            <a:avLst/>
          </a:prstGeom>
        </p:spPr>
      </p:pic>
      <p:sp>
        <p:nvSpPr>
          <p:cNvPr id="38" name="文本框 37">
            <a:extLst>
              <a:ext uri="{FF2B5EF4-FFF2-40B4-BE49-F238E27FC236}">
                <a16:creationId xmlns:a16="http://schemas.microsoft.com/office/drawing/2014/main" xmlns="" id="{797B8F14-359C-4A2D-AD2A-EE27BAF07DCC}"/>
              </a:ext>
            </a:extLst>
          </p:cNvPr>
          <p:cNvSpPr txBox="1"/>
          <p:nvPr/>
        </p:nvSpPr>
        <p:spPr>
          <a:xfrm>
            <a:off x="2218360" y="-162739"/>
            <a:ext cx="5208600" cy="1042273"/>
          </a:xfrm>
          <a:prstGeom prst="rect">
            <a:avLst/>
          </a:prstGeom>
          <a:noFill/>
        </p:spPr>
        <p:txBody>
          <a:bodyPr wrap="square">
            <a:spAutoFit/>
          </a:bodyPr>
          <a:lstStyle/>
          <a:p>
            <a:pPr>
              <a:lnSpc>
                <a:spcPct val="200000"/>
              </a:lnSpc>
            </a:pPr>
            <a:r>
              <a:rPr lang="zh-CN" altLang="en-US" sz="3600" b="1" dirty="0">
                <a:latin typeface="仓耳羽辰体-谷力 W04" panose="02020400000000000000" pitchFamily="18" charset="-122"/>
                <a:ea typeface="仓耳羽辰体-谷力 W04" panose="02020400000000000000" pitchFamily="18" charset="-122"/>
              </a:rPr>
              <a:t>前端</a:t>
            </a:r>
            <a:r>
              <a:rPr lang="zh-CN" altLang="en-US" sz="3600" b="1" dirty="0" smtClean="0">
                <a:latin typeface="仓耳羽辰体-谷力 W04" panose="02020400000000000000" pitchFamily="18" charset="-122"/>
                <a:ea typeface="仓耳羽辰体-谷力 W04" panose="02020400000000000000" pitchFamily="18" charset="-122"/>
              </a:rPr>
              <a:t>设计</a:t>
            </a:r>
            <a:endParaRPr lang="en-US" altLang="zh-CN" sz="3600" b="1" dirty="0">
              <a:latin typeface="仓耳羽辰体-谷力 W04" panose="02020400000000000000" pitchFamily="18" charset="-122"/>
              <a:ea typeface="仓耳羽辰体-谷力 W04" panose="02020400000000000000" pitchFamily="18" charset="-122"/>
            </a:endParaRPr>
          </a:p>
        </p:txBody>
      </p:sp>
      <p:cxnSp>
        <p:nvCxnSpPr>
          <p:cNvPr id="17" name="直接连接符 16">
            <a:extLst>
              <a:ext uri="{FF2B5EF4-FFF2-40B4-BE49-F238E27FC236}">
                <a16:creationId xmlns:a16="http://schemas.microsoft.com/office/drawing/2014/main" xmlns="" id="{17452E40-4CF7-49CD-B2F7-78535396D8C1}"/>
              </a:ext>
            </a:extLst>
          </p:cNvPr>
          <p:cNvCxnSpPr>
            <a:cxnSpLocks/>
          </p:cNvCxnSpPr>
          <p:nvPr/>
        </p:nvCxnSpPr>
        <p:spPr>
          <a:xfrm>
            <a:off x="2218361" y="947776"/>
            <a:ext cx="8870550" cy="0"/>
          </a:xfrm>
          <a:prstGeom prst="line">
            <a:avLst/>
          </a:prstGeom>
          <a:ln w="28575">
            <a:solidFill>
              <a:srgbClr val="C0000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10" name="文本框 47">
            <a:extLst>
              <a:ext uri="{FF2B5EF4-FFF2-40B4-BE49-F238E27FC236}">
                <a16:creationId xmlns:a16="http://schemas.microsoft.com/office/drawing/2014/main" xmlns="" id="{73572A05-F8DD-4316-AD27-888FCCF6E3D2}"/>
              </a:ext>
            </a:extLst>
          </p:cNvPr>
          <p:cNvSpPr txBox="1"/>
          <p:nvPr/>
        </p:nvSpPr>
        <p:spPr>
          <a:xfrm>
            <a:off x="8422640" y="-144080"/>
            <a:ext cx="4643121" cy="830997"/>
          </a:xfrm>
          <a:prstGeom prst="rect">
            <a:avLst/>
          </a:prstGeom>
          <a:noFill/>
        </p:spPr>
        <p:txBody>
          <a:bodyPr wrap="square">
            <a:spAutoFit/>
          </a:bodyPr>
          <a:lstStyle/>
          <a:p>
            <a:pPr>
              <a:lnSpc>
                <a:spcPct val="200000"/>
              </a:lnSpc>
            </a:pP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产品特色 </a:t>
            </a:r>
            <a:r>
              <a:rPr lang="en-US" altLang="zh-CN" sz="2000" dirty="0" smtClean="0">
                <a:latin typeface="仓耳羽辰体-谷力 W04" panose="02020400000000000000" pitchFamily="18" charset="-122"/>
                <a:ea typeface="仓耳羽辰体-谷力 W04" panose="02020400000000000000" pitchFamily="18" charset="-122"/>
              </a:rPr>
              <a:t>|</a:t>
            </a:r>
            <a:r>
              <a:rPr lang="zh-CN" altLang="en-US" sz="2400" b="1" dirty="0" smtClean="0">
                <a:latin typeface="仓耳羽辰体-谷力 W04" panose="02020400000000000000" pitchFamily="18" charset="-122"/>
                <a:ea typeface="仓耳羽辰体-谷力 W04" panose="02020400000000000000" pitchFamily="18" charset="-122"/>
              </a:rPr>
              <a:t>技术特色</a:t>
            </a:r>
            <a:r>
              <a:rPr lang="en-US" altLang="zh-CN"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 </a:t>
            </a: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迭代总结</a:t>
            </a:r>
            <a:endParaRPr lang="en-US" altLang="zh-CN" sz="2000" dirty="0">
              <a:solidFill>
                <a:schemeClr val="tx1">
                  <a:lumMod val="50000"/>
                  <a:lumOff val="50000"/>
                </a:schemeClr>
              </a:solidFill>
              <a:latin typeface="仓耳羽辰体-谷力 W04" panose="02020400000000000000" pitchFamily="18" charset="-122"/>
              <a:ea typeface="仓耳羽辰体-谷力 W04" panose="02020400000000000000" pitchFamily="18" charset="-122"/>
            </a:endParaRPr>
          </a:p>
        </p:txBody>
      </p:sp>
      <p:sp>
        <p:nvSpPr>
          <p:cNvPr id="11" name="矩形 10">
            <a:extLst>
              <a:ext uri="{FF2B5EF4-FFF2-40B4-BE49-F238E27FC236}">
                <a16:creationId xmlns:a16="http://schemas.microsoft.com/office/drawing/2014/main" xmlns="" id="{46D41352-26B6-44E5-9914-8FA20A27793F}"/>
              </a:ext>
            </a:extLst>
          </p:cNvPr>
          <p:cNvSpPr/>
          <p:nvPr/>
        </p:nvSpPr>
        <p:spPr>
          <a:xfrm>
            <a:off x="66040" y="4324524"/>
            <a:ext cx="1888309" cy="75909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38">
            <a:extLst>
              <a:ext uri="{FF2B5EF4-FFF2-40B4-BE49-F238E27FC236}">
                <a16:creationId xmlns:a16="http://schemas.microsoft.com/office/drawing/2014/main" xmlns="" id="{BD91D239-096D-4F51-A430-A9912B9F4747}"/>
              </a:ext>
            </a:extLst>
          </p:cNvPr>
          <p:cNvSpPr txBox="1"/>
          <p:nvPr/>
        </p:nvSpPr>
        <p:spPr>
          <a:xfrm>
            <a:off x="-379045" y="1898985"/>
            <a:ext cx="2778700" cy="3939540"/>
          </a:xfrm>
          <a:prstGeom prst="rect">
            <a:avLst/>
          </a:prstGeom>
          <a:noFill/>
        </p:spPr>
        <p:txBody>
          <a:bodyPr wrap="square">
            <a:spAutoFit/>
          </a:bodyPr>
          <a:lstStyle/>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软件功能展示</a:t>
            </a:r>
            <a:endParaRPr lang="en-US" altLang="zh-CN"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产品特色与创新</a:t>
            </a:r>
            <a:endParaRPr lang="en-US" altLang="zh-CN" sz="2000" dirty="0" smtClean="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a:solidFill>
                  <a:schemeClr val="bg1"/>
                </a:solidFill>
                <a:latin typeface="仓耳羽辰体-谷力 W04" panose="02020400000000000000" pitchFamily="18" charset="-122"/>
                <a:ea typeface="仓耳羽辰体-谷力 W04" panose="02020400000000000000" pitchFamily="18" charset="-122"/>
              </a:rPr>
              <a:t>软件</a:t>
            </a: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架构设计</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b="1" dirty="0">
                <a:latin typeface="仓耳羽辰体-谷力 W04" panose="02020400000000000000" pitchFamily="18" charset="-122"/>
                <a:ea typeface="仓耳羽辰体-谷力 W04" panose="02020400000000000000" pitchFamily="18" charset="-122"/>
              </a:rPr>
              <a:t>关键技术</a:t>
            </a:r>
            <a:endParaRPr lang="zh-CN" altLang="en-US" sz="2000" b="1" dirty="0">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经验教训</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p:txBody>
      </p:sp>
      <p:sp>
        <p:nvSpPr>
          <p:cNvPr id="13" name="矩形 12"/>
          <p:cNvSpPr/>
          <p:nvPr/>
        </p:nvSpPr>
        <p:spPr>
          <a:xfrm>
            <a:off x="3246453" y="1990766"/>
            <a:ext cx="2954655" cy="461665"/>
          </a:xfrm>
          <a:prstGeom prst="rect">
            <a:avLst/>
          </a:prstGeom>
        </p:spPr>
        <p:txBody>
          <a:bodyPr wrap="none">
            <a:spAutoFit/>
          </a:bodyPr>
          <a:lstStyle/>
          <a:p>
            <a:r>
              <a:rPr lang="zh-CN" altLang="en-US" sz="2400" b="1" dirty="0" smtClean="0">
                <a:latin typeface="仓耳羽辰体-谷力 W04" charset="-122"/>
                <a:ea typeface="仓耳羽辰体-谷力 W04" charset="-122"/>
              </a:rPr>
              <a:t>两种仓库布局的展示</a:t>
            </a:r>
            <a:endParaRPr lang="zh-CN" altLang="en-US" sz="2400" b="1" dirty="0">
              <a:latin typeface="仓耳羽辰体-谷力 W04" charset="-122"/>
              <a:ea typeface="仓耳羽辰体-谷力 W04" charset="-122"/>
            </a:endParaRPr>
          </a:p>
        </p:txBody>
      </p:sp>
      <p:sp>
        <p:nvSpPr>
          <p:cNvPr id="14" name="矩形 13"/>
          <p:cNvSpPr/>
          <p:nvPr/>
        </p:nvSpPr>
        <p:spPr>
          <a:xfrm>
            <a:off x="3233006" y="3182615"/>
            <a:ext cx="3553874" cy="461665"/>
          </a:xfrm>
          <a:prstGeom prst="rect">
            <a:avLst/>
          </a:prstGeom>
        </p:spPr>
        <p:txBody>
          <a:bodyPr wrap="square">
            <a:spAutoFit/>
          </a:bodyPr>
          <a:lstStyle/>
          <a:p>
            <a:r>
              <a:rPr lang="zh-CN" altLang="en-US" sz="2400" b="1" dirty="0">
                <a:latin typeface="仓耳羽辰体-谷力 W04" charset="-122"/>
                <a:ea typeface="仓耳羽辰体-谷力 W04" charset="-122"/>
              </a:rPr>
              <a:t>可</a:t>
            </a:r>
            <a:r>
              <a:rPr lang="zh-CN" altLang="en-US" sz="2400" b="1" dirty="0" smtClean="0">
                <a:latin typeface="仓耳羽辰体-谷力 W04" charset="-122"/>
                <a:ea typeface="仓耳羽辰体-谷力 W04" charset="-122"/>
              </a:rPr>
              <a:t>拖动</a:t>
            </a:r>
            <a:r>
              <a:rPr lang="zh-CN" altLang="en-US" sz="2400" b="1" dirty="0" smtClean="0">
                <a:latin typeface="仓耳羽辰体-谷力 W04" charset="-122"/>
                <a:ea typeface="仓耳羽辰体-谷力 W04" charset="-122"/>
              </a:rPr>
              <a:t>仓库相对位置</a:t>
            </a:r>
            <a:endParaRPr lang="zh-CN" altLang="en-US" dirty="0">
              <a:latin typeface="仓耳羽辰体-谷力 W04" charset="-122"/>
              <a:ea typeface="仓耳羽辰体-谷力 W04" charset="-122"/>
            </a:endParaRPr>
          </a:p>
        </p:txBody>
      </p:sp>
      <p:sp>
        <p:nvSpPr>
          <p:cNvPr id="15" name="左大括号 14"/>
          <p:cNvSpPr/>
          <p:nvPr/>
        </p:nvSpPr>
        <p:spPr>
          <a:xfrm>
            <a:off x="2864436" y="2217263"/>
            <a:ext cx="254678" cy="2376139"/>
          </a:xfrm>
          <a:prstGeom prst="leftBrace">
            <a:avLst>
              <a:gd name="adj1" fmla="val 60621"/>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p:cNvSpPr/>
          <p:nvPr/>
        </p:nvSpPr>
        <p:spPr>
          <a:xfrm>
            <a:off x="3263486" y="4362569"/>
            <a:ext cx="2339102" cy="461665"/>
          </a:xfrm>
          <a:prstGeom prst="rect">
            <a:avLst/>
          </a:prstGeom>
        </p:spPr>
        <p:txBody>
          <a:bodyPr wrap="none">
            <a:spAutoFit/>
          </a:bodyPr>
          <a:lstStyle/>
          <a:p>
            <a:r>
              <a:rPr lang="zh-CN" altLang="en-US" sz="2400" b="1" dirty="0" smtClean="0">
                <a:latin typeface="仓耳羽辰体-谷力 W04" charset="-122"/>
                <a:ea typeface="仓耳羽辰体-谷力 W04" charset="-122"/>
              </a:rPr>
              <a:t>三维的目录实现</a:t>
            </a:r>
            <a:endParaRPr lang="zh-CN" altLang="en-US" dirty="0">
              <a:latin typeface="仓耳羽辰体-谷力 W04" charset="-122"/>
              <a:ea typeface="仓耳羽辰体-谷力 W04" charset="-122"/>
            </a:endParaRPr>
          </a:p>
        </p:txBody>
      </p:sp>
    </p:spTree>
    <p:extLst>
      <p:ext uri="{BB962C8B-B14F-4D97-AF65-F5344CB8AC3E}">
        <p14:creationId xmlns:p14="http://schemas.microsoft.com/office/powerpoint/2010/main" val="34528844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439EB02D-93A1-43DF-89E3-56CC3C76AB78}"/>
              </a:ext>
            </a:extLst>
          </p:cNvPr>
          <p:cNvSpPr/>
          <p:nvPr/>
        </p:nvSpPr>
        <p:spPr>
          <a:xfrm>
            <a:off x="2" y="0"/>
            <a:ext cx="2020388" cy="6858000"/>
          </a:xfrm>
          <a:prstGeom prst="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endParaRPr>
          </a:p>
        </p:txBody>
      </p:sp>
      <p:pic>
        <p:nvPicPr>
          <p:cNvPr id="5" name="图片 4">
            <a:extLst>
              <a:ext uri="{FF2B5EF4-FFF2-40B4-BE49-F238E27FC236}">
                <a16:creationId xmlns:a16="http://schemas.microsoft.com/office/drawing/2014/main" xmlns="" id="{E280C32F-64E1-4E3C-A600-5D692A1DE2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487" b="-4870"/>
          <a:stretch>
            <a:fillRect/>
          </a:stretch>
        </p:blipFill>
        <p:spPr>
          <a:xfrm>
            <a:off x="221927" y="565541"/>
            <a:ext cx="1576537" cy="1286998"/>
          </a:xfrm>
          <a:prstGeom prst="rect">
            <a:avLst/>
          </a:prstGeom>
        </p:spPr>
      </p:pic>
      <p:sp>
        <p:nvSpPr>
          <p:cNvPr id="38" name="文本框 37">
            <a:extLst>
              <a:ext uri="{FF2B5EF4-FFF2-40B4-BE49-F238E27FC236}">
                <a16:creationId xmlns:a16="http://schemas.microsoft.com/office/drawing/2014/main" xmlns="" id="{797B8F14-359C-4A2D-AD2A-EE27BAF07DCC}"/>
              </a:ext>
            </a:extLst>
          </p:cNvPr>
          <p:cNvSpPr txBox="1"/>
          <p:nvPr/>
        </p:nvSpPr>
        <p:spPr>
          <a:xfrm>
            <a:off x="2218360" y="-162739"/>
            <a:ext cx="5208600" cy="1042273"/>
          </a:xfrm>
          <a:prstGeom prst="rect">
            <a:avLst/>
          </a:prstGeom>
          <a:noFill/>
        </p:spPr>
        <p:txBody>
          <a:bodyPr wrap="square">
            <a:spAutoFit/>
          </a:bodyPr>
          <a:lstStyle/>
          <a:p>
            <a:pPr>
              <a:lnSpc>
                <a:spcPct val="200000"/>
              </a:lnSpc>
            </a:pPr>
            <a:r>
              <a:rPr lang="zh-CN" altLang="en-US" sz="3600" b="1" dirty="0">
                <a:latin typeface="仓耳羽辰体-谷力 W04" panose="02020400000000000000" pitchFamily="18" charset="-122"/>
                <a:ea typeface="仓耳羽辰体-谷力 W04" panose="02020400000000000000" pitchFamily="18" charset="-122"/>
              </a:rPr>
              <a:t>后端</a:t>
            </a:r>
            <a:r>
              <a:rPr lang="zh-CN" altLang="en-US" sz="3600" b="1" dirty="0" smtClean="0">
                <a:latin typeface="仓耳羽辰体-谷力 W04" panose="02020400000000000000" pitchFamily="18" charset="-122"/>
                <a:ea typeface="仓耳羽辰体-谷力 W04" panose="02020400000000000000" pitchFamily="18" charset="-122"/>
              </a:rPr>
              <a:t>设计</a:t>
            </a:r>
            <a:endParaRPr lang="en-US" altLang="zh-CN" sz="3600" b="1" dirty="0">
              <a:latin typeface="仓耳羽辰体-谷力 W04" panose="02020400000000000000" pitchFamily="18" charset="-122"/>
              <a:ea typeface="仓耳羽辰体-谷力 W04" panose="02020400000000000000" pitchFamily="18" charset="-122"/>
            </a:endParaRPr>
          </a:p>
        </p:txBody>
      </p:sp>
      <p:cxnSp>
        <p:nvCxnSpPr>
          <p:cNvPr id="17" name="直接连接符 16">
            <a:extLst>
              <a:ext uri="{FF2B5EF4-FFF2-40B4-BE49-F238E27FC236}">
                <a16:creationId xmlns:a16="http://schemas.microsoft.com/office/drawing/2014/main" xmlns="" id="{17452E40-4CF7-49CD-B2F7-78535396D8C1}"/>
              </a:ext>
            </a:extLst>
          </p:cNvPr>
          <p:cNvCxnSpPr>
            <a:cxnSpLocks/>
          </p:cNvCxnSpPr>
          <p:nvPr/>
        </p:nvCxnSpPr>
        <p:spPr>
          <a:xfrm>
            <a:off x="2218361" y="947776"/>
            <a:ext cx="8870550" cy="0"/>
          </a:xfrm>
          <a:prstGeom prst="line">
            <a:avLst/>
          </a:prstGeom>
          <a:ln w="28575">
            <a:solidFill>
              <a:srgbClr val="C0000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10" name="文本框 47">
            <a:extLst>
              <a:ext uri="{FF2B5EF4-FFF2-40B4-BE49-F238E27FC236}">
                <a16:creationId xmlns:a16="http://schemas.microsoft.com/office/drawing/2014/main" xmlns="" id="{73572A05-F8DD-4316-AD27-888FCCF6E3D2}"/>
              </a:ext>
            </a:extLst>
          </p:cNvPr>
          <p:cNvSpPr txBox="1"/>
          <p:nvPr/>
        </p:nvSpPr>
        <p:spPr>
          <a:xfrm>
            <a:off x="8422640" y="-144080"/>
            <a:ext cx="4643121" cy="830997"/>
          </a:xfrm>
          <a:prstGeom prst="rect">
            <a:avLst/>
          </a:prstGeom>
          <a:noFill/>
        </p:spPr>
        <p:txBody>
          <a:bodyPr wrap="square">
            <a:spAutoFit/>
          </a:bodyPr>
          <a:lstStyle/>
          <a:p>
            <a:pPr>
              <a:lnSpc>
                <a:spcPct val="200000"/>
              </a:lnSpc>
            </a:pP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产品特色 </a:t>
            </a:r>
            <a:r>
              <a:rPr lang="en-US" altLang="zh-CN" sz="2000" dirty="0" smtClean="0">
                <a:latin typeface="仓耳羽辰体-谷力 W04" panose="02020400000000000000" pitchFamily="18" charset="-122"/>
                <a:ea typeface="仓耳羽辰体-谷力 W04" panose="02020400000000000000" pitchFamily="18" charset="-122"/>
              </a:rPr>
              <a:t>|</a:t>
            </a:r>
            <a:r>
              <a:rPr lang="zh-CN" altLang="en-US" sz="2400" b="1" dirty="0" smtClean="0">
                <a:latin typeface="仓耳羽辰体-谷力 W04" panose="02020400000000000000" pitchFamily="18" charset="-122"/>
                <a:ea typeface="仓耳羽辰体-谷力 W04" panose="02020400000000000000" pitchFamily="18" charset="-122"/>
              </a:rPr>
              <a:t>技术特色</a:t>
            </a:r>
            <a:r>
              <a:rPr lang="en-US" altLang="zh-CN"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 </a:t>
            </a: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迭代总结</a:t>
            </a:r>
            <a:endParaRPr lang="en-US" altLang="zh-CN" sz="2000" dirty="0">
              <a:solidFill>
                <a:schemeClr val="tx1">
                  <a:lumMod val="50000"/>
                  <a:lumOff val="50000"/>
                </a:schemeClr>
              </a:solidFill>
              <a:latin typeface="仓耳羽辰体-谷力 W04" panose="02020400000000000000" pitchFamily="18" charset="-122"/>
              <a:ea typeface="仓耳羽辰体-谷力 W04" panose="02020400000000000000" pitchFamily="18" charset="-122"/>
            </a:endParaRPr>
          </a:p>
        </p:txBody>
      </p:sp>
      <p:sp>
        <p:nvSpPr>
          <p:cNvPr id="11" name="矩形 10">
            <a:extLst>
              <a:ext uri="{FF2B5EF4-FFF2-40B4-BE49-F238E27FC236}">
                <a16:creationId xmlns:a16="http://schemas.microsoft.com/office/drawing/2014/main" xmlns="" id="{46D41352-26B6-44E5-9914-8FA20A27793F}"/>
              </a:ext>
            </a:extLst>
          </p:cNvPr>
          <p:cNvSpPr/>
          <p:nvPr/>
        </p:nvSpPr>
        <p:spPr>
          <a:xfrm>
            <a:off x="66040" y="4324524"/>
            <a:ext cx="1888309" cy="75909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38">
            <a:extLst>
              <a:ext uri="{FF2B5EF4-FFF2-40B4-BE49-F238E27FC236}">
                <a16:creationId xmlns:a16="http://schemas.microsoft.com/office/drawing/2014/main" xmlns="" id="{BD91D239-096D-4F51-A430-A9912B9F4747}"/>
              </a:ext>
            </a:extLst>
          </p:cNvPr>
          <p:cNvSpPr txBox="1"/>
          <p:nvPr/>
        </p:nvSpPr>
        <p:spPr>
          <a:xfrm>
            <a:off x="-379045" y="1898985"/>
            <a:ext cx="2778700" cy="3939540"/>
          </a:xfrm>
          <a:prstGeom prst="rect">
            <a:avLst/>
          </a:prstGeom>
          <a:noFill/>
        </p:spPr>
        <p:txBody>
          <a:bodyPr wrap="square">
            <a:spAutoFit/>
          </a:bodyPr>
          <a:lstStyle/>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软件功能展示</a:t>
            </a:r>
            <a:endParaRPr lang="en-US" altLang="zh-CN"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产品特色与创新</a:t>
            </a:r>
            <a:endParaRPr lang="en-US" altLang="zh-CN" sz="2000" dirty="0" smtClean="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a:solidFill>
                  <a:schemeClr val="bg1"/>
                </a:solidFill>
                <a:latin typeface="仓耳羽辰体-谷力 W04" panose="02020400000000000000" pitchFamily="18" charset="-122"/>
                <a:ea typeface="仓耳羽辰体-谷力 W04" panose="02020400000000000000" pitchFamily="18" charset="-122"/>
              </a:rPr>
              <a:t>软件</a:t>
            </a: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架构设计</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b="1" dirty="0">
                <a:latin typeface="仓耳羽辰体-谷力 W04" panose="02020400000000000000" pitchFamily="18" charset="-122"/>
                <a:ea typeface="仓耳羽辰体-谷力 W04" panose="02020400000000000000" pitchFamily="18" charset="-122"/>
              </a:rPr>
              <a:t>关键技术</a:t>
            </a:r>
            <a:endParaRPr lang="zh-CN" altLang="en-US" sz="2000" b="1" dirty="0">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经验教训</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p:txBody>
      </p:sp>
      <p:sp>
        <p:nvSpPr>
          <p:cNvPr id="13" name="矩形 12"/>
          <p:cNvSpPr/>
          <p:nvPr/>
        </p:nvSpPr>
        <p:spPr>
          <a:xfrm>
            <a:off x="3246453" y="1990766"/>
            <a:ext cx="8576387" cy="461665"/>
          </a:xfrm>
          <a:prstGeom prst="rect">
            <a:avLst/>
          </a:prstGeom>
        </p:spPr>
        <p:txBody>
          <a:bodyPr wrap="none">
            <a:spAutoFit/>
          </a:bodyPr>
          <a:lstStyle/>
          <a:p>
            <a:r>
              <a:rPr lang="zh-CN" altLang="en-US" sz="2400" b="1" dirty="0" smtClean="0">
                <a:latin typeface="仓耳羽辰体-谷力 W04" charset="-122"/>
                <a:ea typeface="仓耳羽辰体-谷力 W04" charset="-122"/>
              </a:rPr>
              <a:t>数据库设计</a:t>
            </a:r>
            <a:r>
              <a:rPr lang="en-US" altLang="zh-CN" sz="2400" b="1" dirty="0" smtClean="0">
                <a:latin typeface="仓耳羽辰体-谷力 W04" charset="-122"/>
                <a:ea typeface="仓耳羽辰体-谷力 W04" charset="-122"/>
              </a:rPr>
              <a:t>	</a:t>
            </a:r>
            <a:r>
              <a:rPr lang="zh-CN" altLang="en-US" sz="2400" b="1" dirty="0" smtClean="0">
                <a:latin typeface="仓耳羽辰体-谷力 W04" charset="-122"/>
                <a:ea typeface="仓耳羽辰体-谷力 W04" charset="-122"/>
              </a:rPr>
              <a:t>→</a:t>
            </a:r>
            <a:r>
              <a:rPr lang="en-US" altLang="zh-CN" sz="2400" b="1" dirty="0" smtClean="0">
                <a:latin typeface="仓耳羽辰体-谷力 W04" charset="-122"/>
                <a:ea typeface="仓耳羽辰体-谷力 W04" charset="-122"/>
              </a:rPr>
              <a:t>	</a:t>
            </a:r>
            <a:r>
              <a:rPr lang="zh-CN" altLang="en-US" sz="2400" b="1" dirty="0" smtClean="0">
                <a:latin typeface="仓耳羽辰体-谷力 W04" charset="-122"/>
                <a:ea typeface="仓耳羽辰体-谷力 W04" charset="-122"/>
              </a:rPr>
              <a:t>遵循</a:t>
            </a:r>
            <a:r>
              <a:rPr lang="en-US" altLang="zh-CN" sz="2400" b="1" dirty="0" smtClean="0">
                <a:latin typeface="仓耳羽辰体-谷力 W04" charset="-122"/>
                <a:ea typeface="仓耳羽辰体-谷力 W04" charset="-122"/>
              </a:rPr>
              <a:t>BC</a:t>
            </a:r>
            <a:r>
              <a:rPr lang="zh-CN" altLang="en-US" sz="2400" b="1" dirty="0" smtClean="0">
                <a:latin typeface="仓耳羽辰体-谷力 W04" charset="-122"/>
                <a:ea typeface="仓耳羽辰体-谷力 W04" charset="-122"/>
              </a:rPr>
              <a:t>范式，冗余度较小的同时兼顾性能</a:t>
            </a:r>
            <a:endParaRPr lang="zh-CN" altLang="en-US" sz="2400" b="1" dirty="0">
              <a:latin typeface="仓耳羽辰体-谷力 W04" charset="-122"/>
              <a:ea typeface="仓耳羽辰体-谷力 W04" charset="-122"/>
            </a:endParaRPr>
          </a:p>
        </p:txBody>
      </p:sp>
      <p:sp>
        <p:nvSpPr>
          <p:cNvPr id="15" name="左大括号 14"/>
          <p:cNvSpPr/>
          <p:nvPr/>
        </p:nvSpPr>
        <p:spPr>
          <a:xfrm>
            <a:off x="2864436" y="2217263"/>
            <a:ext cx="254678" cy="2376139"/>
          </a:xfrm>
          <a:prstGeom prst="leftBrace">
            <a:avLst>
              <a:gd name="adj1" fmla="val 60621"/>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p:cNvSpPr/>
          <p:nvPr/>
        </p:nvSpPr>
        <p:spPr>
          <a:xfrm>
            <a:off x="3263486" y="4362569"/>
            <a:ext cx="5724644" cy="461665"/>
          </a:xfrm>
          <a:prstGeom prst="rect">
            <a:avLst/>
          </a:prstGeom>
        </p:spPr>
        <p:txBody>
          <a:bodyPr wrap="none">
            <a:spAutoFit/>
          </a:bodyPr>
          <a:lstStyle/>
          <a:p>
            <a:r>
              <a:rPr lang="zh-CN" altLang="en-US" sz="2400" b="1" dirty="0" smtClean="0">
                <a:latin typeface="仓耳羽辰体-谷力 W04" charset="-122"/>
                <a:ea typeface="仓耳羽辰体-谷力 W04" charset="-122"/>
              </a:rPr>
              <a:t>文件传输的并发错误</a:t>
            </a:r>
            <a:r>
              <a:rPr lang="en-US" altLang="zh-CN" sz="2400" b="1" dirty="0" smtClean="0">
                <a:latin typeface="仓耳羽辰体-谷力 W04" charset="-122"/>
                <a:ea typeface="仓耳羽辰体-谷力 W04" charset="-122"/>
              </a:rPr>
              <a:t>	</a:t>
            </a:r>
            <a:r>
              <a:rPr lang="zh-CN" altLang="en-US" sz="2400" b="1" dirty="0" smtClean="0">
                <a:latin typeface="仓耳羽辰体-谷力 W04" charset="-122"/>
                <a:ea typeface="仓耳羽辰体-谷力 W04" charset="-122"/>
              </a:rPr>
              <a:t>→</a:t>
            </a:r>
            <a:r>
              <a:rPr lang="en-US" altLang="zh-CN" sz="2400" b="1" dirty="0" smtClean="0">
                <a:latin typeface="仓耳羽辰体-谷力 W04" charset="-122"/>
                <a:ea typeface="仓耳羽辰体-谷力 W04" charset="-122"/>
              </a:rPr>
              <a:t>	</a:t>
            </a:r>
            <a:r>
              <a:rPr lang="zh-CN" altLang="en-US" sz="2400" b="1" dirty="0" smtClean="0">
                <a:latin typeface="仓耳羽辰体-谷力 W04" charset="-122"/>
                <a:ea typeface="仓耳羽辰体-谷力 W04" charset="-122"/>
              </a:rPr>
              <a:t>互斥锁</a:t>
            </a:r>
            <a:endParaRPr lang="zh-CN" altLang="en-US" dirty="0">
              <a:latin typeface="仓耳羽辰体-谷力 W04" charset="-122"/>
              <a:ea typeface="仓耳羽辰体-谷力 W04" charset="-122"/>
            </a:endParaRPr>
          </a:p>
        </p:txBody>
      </p:sp>
    </p:spTree>
    <p:extLst>
      <p:ext uri="{BB962C8B-B14F-4D97-AF65-F5344CB8AC3E}">
        <p14:creationId xmlns:p14="http://schemas.microsoft.com/office/powerpoint/2010/main" val="3820448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439EB02D-93A1-43DF-89E3-56CC3C76AB78}"/>
              </a:ext>
            </a:extLst>
          </p:cNvPr>
          <p:cNvSpPr/>
          <p:nvPr/>
        </p:nvSpPr>
        <p:spPr>
          <a:xfrm>
            <a:off x="2" y="0"/>
            <a:ext cx="2020388" cy="6858000"/>
          </a:xfrm>
          <a:prstGeom prst="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endParaRPr>
          </a:p>
        </p:txBody>
      </p:sp>
      <p:pic>
        <p:nvPicPr>
          <p:cNvPr id="5" name="图片 4">
            <a:extLst>
              <a:ext uri="{FF2B5EF4-FFF2-40B4-BE49-F238E27FC236}">
                <a16:creationId xmlns:a16="http://schemas.microsoft.com/office/drawing/2014/main" xmlns="" id="{E280C32F-64E1-4E3C-A600-5D692A1DE2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487" b="-4870"/>
          <a:stretch>
            <a:fillRect/>
          </a:stretch>
        </p:blipFill>
        <p:spPr>
          <a:xfrm>
            <a:off x="221927" y="565541"/>
            <a:ext cx="1576537" cy="1286998"/>
          </a:xfrm>
          <a:prstGeom prst="rect">
            <a:avLst/>
          </a:prstGeom>
        </p:spPr>
      </p:pic>
      <p:sp>
        <p:nvSpPr>
          <p:cNvPr id="38" name="文本框 37">
            <a:extLst>
              <a:ext uri="{FF2B5EF4-FFF2-40B4-BE49-F238E27FC236}">
                <a16:creationId xmlns:a16="http://schemas.microsoft.com/office/drawing/2014/main" xmlns="" id="{797B8F14-359C-4A2D-AD2A-EE27BAF07DCC}"/>
              </a:ext>
            </a:extLst>
          </p:cNvPr>
          <p:cNvSpPr txBox="1"/>
          <p:nvPr/>
        </p:nvSpPr>
        <p:spPr>
          <a:xfrm>
            <a:off x="2218360" y="-162739"/>
            <a:ext cx="5208600" cy="1200329"/>
          </a:xfrm>
          <a:prstGeom prst="rect">
            <a:avLst/>
          </a:prstGeom>
          <a:noFill/>
        </p:spPr>
        <p:txBody>
          <a:bodyPr wrap="square">
            <a:spAutoFit/>
          </a:bodyPr>
          <a:lstStyle/>
          <a:p>
            <a:pPr>
              <a:lnSpc>
                <a:spcPct val="200000"/>
              </a:lnSpc>
            </a:pPr>
            <a:r>
              <a:rPr lang="zh-CN" altLang="en-US" sz="3600" b="1" dirty="0" smtClean="0">
                <a:latin typeface="仓耳羽辰体-谷力 W04" panose="02020400000000000000" pitchFamily="18" charset="-122"/>
                <a:ea typeface="仓耳羽辰体-谷力 W04" panose="02020400000000000000" pitchFamily="18" charset="-122"/>
              </a:rPr>
              <a:t>核心算法：微调大模型</a:t>
            </a:r>
            <a:endParaRPr lang="en-US" altLang="zh-CN" sz="3600" b="1" dirty="0">
              <a:latin typeface="仓耳羽辰体-谷力 W04" panose="02020400000000000000" pitchFamily="18" charset="-122"/>
              <a:ea typeface="仓耳羽辰体-谷力 W04" panose="02020400000000000000" pitchFamily="18" charset="-122"/>
            </a:endParaRPr>
          </a:p>
        </p:txBody>
      </p:sp>
      <p:cxnSp>
        <p:nvCxnSpPr>
          <p:cNvPr id="17" name="直接连接符 16">
            <a:extLst>
              <a:ext uri="{FF2B5EF4-FFF2-40B4-BE49-F238E27FC236}">
                <a16:creationId xmlns:a16="http://schemas.microsoft.com/office/drawing/2014/main" xmlns="" id="{17452E40-4CF7-49CD-B2F7-78535396D8C1}"/>
              </a:ext>
            </a:extLst>
          </p:cNvPr>
          <p:cNvCxnSpPr>
            <a:cxnSpLocks/>
          </p:cNvCxnSpPr>
          <p:nvPr/>
        </p:nvCxnSpPr>
        <p:spPr>
          <a:xfrm>
            <a:off x="2218361" y="947776"/>
            <a:ext cx="8870550" cy="0"/>
          </a:xfrm>
          <a:prstGeom prst="line">
            <a:avLst/>
          </a:prstGeom>
          <a:ln w="28575">
            <a:solidFill>
              <a:srgbClr val="C0000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758464" y="947776"/>
            <a:ext cx="8163536" cy="5909310"/>
          </a:xfrm>
          <a:prstGeom prst="rect">
            <a:avLst/>
          </a:prstGeom>
        </p:spPr>
        <p:txBody>
          <a:bodyPr wrap="square">
            <a:spAutoFit/>
          </a:bodyPr>
          <a:lstStyle/>
          <a:p>
            <a:r>
              <a:rPr lang="zh-CN" altLang="en-US" dirty="0" smtClean="0">
                <a:latin typeface="仓耳羽辰体-谷力 W04" charset="-122"/>
                <a:ea typeface="仓耳羽辰体-谷力 W04" charset="-122"/>
              </a:rPr>
              <a:t>网络：</a:t>
            </a:r>
            <a:r>
              <a:rPr lang="en-US" altLang="zh-CN" dirty="0" smtClean="0">
                <a:latin typeface="仓耳羽辰体-谷力 W04" charset="-122"/>
                <a:ea typeface="仓耳羽辰体-谷力 W04" charset="-122"/>
              </a:rPr>
              <a:t>ChatGLM3</a:t>
            </a:r>
          </a:p>
          <a:p>
            <a:r>
              <a:rPr lang="zh-CN" altLang="en-US" dirty="0">
                <a:latin typeface="仓耳羽辰体-谷力 W04" charset="-122"/>
                <a:ea typeface="仓耳羽辰体-谷力 W04" charset="-122"/>
              </a:rPr>
              <a:t>数据</a:t>
            </a:r>
            <a:r>
              <a:rPr lang="zh-CN" altLang="en-US" dirty="0" smtClean="0">
                <a:latin typeface="仓耳羽辰体-谷力 W04" charset="-122"/>
                <a:ea typeface="仓耳羽辰体-谷力 W04" charset="-122"/>
              </a:rPr>
              <a:t>集：文心生成指令数据</a:t>
            </a:r>
            <a:endParaRPr lang="en-US" altLang="zh-CN" dirty="0" smtClean="0">
              <a:latin typeface="仓耳羽辰体-谷力 W04" charset="-122"/>
              <a:ea typeface="仓耳羽辰体-谷力 W04" charset="-122"/>
            </a:endParaRPr>
          </a:p>
          <a:p>
            <a:r>
              <a:rPr lang="zh-CN" altLang="en-US" dirty="0" smtClean="0">
                <a:latin typeface="仓耳羽辰体-谷力 W04" charset="-122"/>
                <a:ea typeface="仓耳羽辰体-谷力 W04" charset="-122"/>
              </a:rPr>
              <a:t>指令系统：</a:t>
            </a:r>
            <a:endParaRPr lang="en-US" altLang="zh-CN" dirty="0" smtClean="0">
              <a:latin typeface="仓耳羽辰体-谷力 W04" charset="-122"/>
              <a:ea typeface="仓耳羽辰体-谷力 W04" charset="-122"/>
            </a:endParaRPr>
          </a:p>
          <a:p>
            <a:r>
              <a:rPr lang="en-US" altLang="zh-CN" dirty="0">
                <a:latin typeface="仓耳羽辰体-谷力 W04" charset="-122"/>
                <a:ea typeface="仓耳羽辰体-谷力 W04" charset="-122"/>
              </a:rPr>
              <a:t>cd</a:t>
            </a:r>
          </a:p>
          <a:p>
            <a:r>
              <a:rPr lang="en-US" altLang="zh-CN" dirty="0">
                <a:latin typeface="仓耳羽辰体-谷力 W04" charset="-122"/>
                <a:ea typeface="仓耳羽辰体-谷力 W04" charset="-122"/>
              </a:rPr>
              <a:t>	/</a:t>
            </a:r>
            <a:r>
              <a:rPr lang="en-US" altLang="zh-CN" dirty="0" err="1">
                <a:latin typeface="仓耳羽辰体-谷力 W04" charset="-122"/>
                <a:ea typeface="仓耳羽辰体-谷力 W04" charset="-122"/>
              </a:rPr>
              <a:t>Nyte</a:t>
            </a:r>
            <a:r>
              <a:rPr lang="en-US" altLang="zh-CN" dirty="0">
                <a:latin typeface="仓耳羽辰体-谷力 W04" charset="-122"/>
                <a:ea typeface="仓耳羽辰体-谷力 W04" charset="-122"/>
              </a:rPr>
              <a:t>/Conversation/System	</a:t>
            </a:r>
            <a:r>
              <a:rPr lang="zh-CN" altLang="en-US" dirty="0">
                <a:latin typeface="仓耳羽辰体-谷力 W04" charset="-122"/>
                <a:ea typeface="仓耳羽辰体-谷力 W04" charset="-122"/>
              </a:rPr>
              <a:t>系统通知</a:t>
            </a:r>
          </a:p>
          <a:p>
            <a:r>
              <a:rPr lang="zh-CN" altLang="en-US" dirty="0">
                <a:latin typeface="仓耳羽辰体-谷力 W04" charset="-122"/>
                <a:ea typeface="仓耳羽辰体-谷力 W04" charset="-122"/>
              </a:rPr>
              <a:t>	</a:t>
            </a:r>
            <a:r>
              <a:rPr lang="en-US" altLang="zh-CN" dirty="0">
                <a:latin typeface="仓耳羽辰体-谷力 W04" charset="-122"/>
                <a:ea typeface="仓耳羽辰体-谷力 W04" charset="-122"/>
              </a:rPr>
              <a:t>/</a:t>
            </a:r>
            <a:r>
              <a:rPr lang="en-US" altLang="zh-CN" dirty="0" err="1">
                <a:latin typeface="仓耳羽辰体-谷力 W04" charset="-122"/>
                <a:ea typeface="仓耳羽辰体-谷力 W04" charset="-122"/>
              </a:rPr>
              <a:t>Nyte</a:t>
            </a:r>
            <a:r>
              <a:rPr lang="en-US" altLang="zh-CN" dirty="0">
                <a:latin typeface="仓耳羽辰体-谷力 W04" charset="-122"/>
                <a:ea typeface="仓耳羽辰体-谷力 W04" charset="-122"/>
              </a:rPr>
              <a:t>/Conversation/User		</a:t>
            </a:r>
            <a:r>
              <a:rPr lang="zh-CN" altLang="en-US" dirty="0">
                <a:latin typeface="仓耳羽辰体-谷力 W04" charset="-122"/>
                <a:ea typeface="仓耳羽辰体-谷力 W04" charset="-122"/>
              </a:rPr>
              <a:t>聊天</a:t>
            </a:r>
          </a:p>
          <a:p>
            <a:r>
              <a:rPr lang="zh-CN" altLang="en-US" dirty="0">
                <a:latin typeface="仓耳羽辰体-谷力 W04" charset="-122"/>
                <a:ea typeface="仓耳羽辰体-谷力 W04" charset="-122"/>
              </a:rPr>
              <a:t>	</a:t>
            </a:r>
            <a:r>
              <a:rPr lang="en-US" altLang="zh-CN" dirty="0">
                <a:latin typeface="仓耳羽辰体-谷力 W04" charset="-122"/>
                <a:ea typeface="仓耳羽辰体-谷力 W04" charset="-122"/>
              </a:rPr>
              <a:t>/</a:t>
            </a:r>
            <a:r>
              <a:rPr lang="en-US" altLang="zh-CN" dirty="0" err="1">
                <a:latin typeface="仓耳羽辰体-谷力 W04" charset="-122"/>
                <a:ea typeface="仓耳羽辰体-谷力 W04" charset="-122"/>
              </a:rPr>
              <a:t>Nyte</a:t>
            </a:r>
            <a:r>
              <a:rPr lang="en-US" altLang="zh-CN" dirty="0">
                <a:latin typeface="仓耳羽辰体-谷力 W04" charset="-122"/>
                <a:ea typeface="仓耳羽辰体-谷力 W04" charset="-122"/>
              </a:rPr>
              <a:t>/Conversation/Agent		</a:t>
            </a:r>
            <a:r>
              <a:rPr lang="zh-CN" altLang="en-US" dirty="0">
                <a:latin typeface="仓耳羽辰体-谷力 W04" charset="-122"/>
                <a:ea typeface="仓耳羽辰体-谷力 W04" charset="-122"/>
              </a:rPr>
              <a:t>语音</a:t>
            </a:r>
            <a:r>
              <a:rPr lang="zh-CN" altLang="en-US" dirty="0" smtClean="0">
                <a:latin typeface="仓耳羽辰体-谷力 W04" charset="-122"/>
                <a:ea typeface="仓耳羽辰体-谷力 W04" charset="-122"/>
              </a:rPr>
              <a:t>助手</a:t>
            </a:r>
            <a:endParaRPr lang="en-US" altLang="zh-CN" dirty="0">
              <a:latin typeface="仓耳羽辰体-谷力 W04" charset="-122"/>
              <a:ea typeface="仓耳羽辰体-谷力 W04" charset="-122"/>
            </a:endParaRPr>
          </a:p>
          <a:p>
            <a:r>
              <a:rPr lang="en-US" altLang="zh-CN" dirty="0">
                <a:latin typeface="仓耳羽辰体-谷力 W04" charset="-122"/>
                <a:ea typeface="仓耳羽辰体-谷力 W04" charset="-122"/>
              </a:rPr>
              <a:t>	/</a:t>
            </a:r>
            <a:r>
              <a:rPr lang="en-US" altLang="zh-CN" dirty="0" err="1" smtClean="0">
                <a:latin typeface="仓耳羽辰体-谷力 W04" charset="-122"/>
                <a:ea typeface="仓耳羽辰体-谷力 W04" charset="-122"/>
              </a:rPr>
              <a:t>Nyte</a:t>
            </a:r>
            <a:r>
              <a:rPr lang="en-US" altLang="zh-CN" dirty="0" smtClean="0">
                <a:latin typeface="仓耳羽辰体-谷力 W04" charset="-122"/>
                <a:ea typeface="仓耳羽辰体-谷力 W04" charset="-122"/>
              </a:rPr>
              <a:t>/</a:t>
            </a:r>
            <a:r>
              <a:rPr lang="en-US" altLang="zh-CN" dirty="0" err="1" smtClean="0">
                <a:latin typeface="仓耳羽辰体-谷力 W04" charset="-122"/>
                <a:ea typeface="仓耳羽辰体-谷力 W04" charset="-122"/>
              </a:rPr>
              <a:t>Repository_name</a:t>
            </a:r>
            <a:r>
              <a:rPr lang="en-US" altLang="zh-CN" dirty="0">
                <a:latin typeface="仓耳羽辰体-谷力 W04" charset="-122"/>
                <a:ea typeface="仓耳羽辰体-谷力 W04" charset="-122"/>
              </a:rPr>
              <a:t>	</a:t>
            </a:r>
            <a:r>
              <a:rPr lang="en-US" altLang="zh-CN" dirty="0" smtClean="0">
                <a:latin typeface="仓耳羽辰体-谷力 W04" charset="-122"/>
                <a:ea typeface="仓耳羽辰体-谷力 W04" charset="-122"/>
              </a:rPr>
              <a:t>	</a:t>
            </a:r>
            <a:r>
              <a:rPr lang="zh-CN" altLang="en-US" dirty="0" smtClean="0">
                <a:latin typeface="仓耳羽辰体-谷力 W04" charset="-122"/>
                <a:ea typeface="仓耳羽辰体-谷力 W04" charset="-122"/>
              </a:rPr>
              <a:t>仓库√</a:t>
            </a:r>
            <a:endParaRPr lang="zh-CN" altLang="en-US" dirty="0">
              <a:latin typeface="仓耳羽辰体-谷力 W04" charset="-122"/>
              <a:ea typeface="仓耳羽辰体-谷力 W04" charset="-122"/>
            </a:endParaRPr>
          </a:p>
          <a:p>
            <a:r>
              <a:rPr lang="zh-CN" altLang="en-US" dirty="0">
                <a:latin typeface="仓耳羽辰体-谷力 W04" charset="-122"/>
                <a:ea typeface="仓耳羽辰体-谷力 W04" charset="-122"/>
              </a:rPr>
              <a:t>	</a:t>
            </a:r>
            <a:r>
              <a:rPr lang="en-US" altLang="zh-CN" dirty="0">
                <a:latin typeface="仓耳羽辰体-谷力 W04" charset="-122"/>
                <a:ea typeface="仓耳羽辰体-谷力 W04" charset="-122"/>
              </a:rPr>
              <a:t>/</a:t>
            </a:r>
            <a:r>
              <a:rPr lang="en-US" altLang="zh-CN" dirty="0" smtClean="0">
                <a:latin typeface="仓耳羽辰体-谷力 W04" charset="-122"/>
                <a:ea typeface="仓耳羽辰体-谷力 W04" charset="-122"/>
              </a:rPr>
              <a:t>Discussion/0001</a:t>
            </a:r>
            <a:r>
              <a:rPr lang="en-US" altLang="zh-CN" dirty="0">
                <a:latin typeface="仓耳羽辰体-谷力 W04" charset="-122"/>
                <a:ea typeface="仓耳羽辰体-谷力 W04" charset="-122"/>
              </a:rPr>
              <a:t>		</a:t>
            </a:r>
            <a:r>
              <a:rPr lang="en-US" altLang="zh-CN" dirty="0" smtClean="0">
                <a:latin typeface="仓耳羽辰体-谷力 W04" charset="-122"/>
                <a:ea typeface="仓耳羽辰体-谷力 W04" charset="-122"/>
              </a:rPr>
              <a:t>	</a:t>
            </a:r>
            <a:r>
              <a:rPr lang="zh-CN" altLang="en-US" dirty="0" smtClean="0">
                <a:latin typeface="仓耳羽辰体-谷力 W04" charset="-122"/>
                <a:ea typeface="仓耳羽辰体-谷力 W04" charset="-122"/>
              </a:rPr>
              <a:t>讨论</a:t>
            </a:r>
            <a:endParaRPr lang="en-US" altLang="zh-CN" dirty="0">
              <a:latin typeface="仓耳羽辰体-谷力 W04" charset="-122"/>
              <a:ea typeface="仓耳羽辰体-谷力 W04" charset="-122"/>
            </a:endParaRPr>
          </a:p>
          <a:p>
            <a:endParaRPr lang="en-US" altLang="zh-CN" dirty="0">
              <a:latin typeface="仓耳羽辰体-谷力 W04" charset="-122"/>
              <a:ea typeface="仓耳羽辰体-谷力 W04" charset="-122"/>
            </a:endParaRPr>
          </a:p>
          <a:p>
            <a:r>
              <a:rPr lang="en-US" altLang="zh-CN" dirty="0">
                <a:latin typeface="仓耳羽辰体-谷力 W04" charset="-122"/>
                <a:ea typeface="仓耳羽辰体-谷力 W04" charset="-122"/>
              </a:rPr>
              <a:t>	/</a:t>
            </a:r>
            <a:r>
              <a:rPr lang="en-US" altLang="zh-CN" dirty="0" err="1">
                <a:latin typeface="仓耳羽辰体-谷力 W04" charset="-122"/>
                <a:ea typeface="仓耳羽辰体-谷力 W04" charset="-122"/>
              </a:rPr>
              <a:t>Nyte</a:t>
            </a:r>
            <a:r>
              <a:rPr lang="en-US" altLang="zh-CN" dirty="0">
                <a:latin typeface="仓耳羽辰体-谷力 W04" charset="-122"/>
                <a:ea typeface="仓耳羽辰体-谷力 W04" charset="-122"/>
              </a:rPr>
              <a:t>/Friend/User		</a:t>
            </a:r>
            <a:r>
              <a:rPr lang="zh-CN" altLang="en-US" dirty="0" smtClean="0">
                <a:latin typeface="仓耳羽辰体-谷力 W04" charset="-122"/>
                <a:ea typeface="仓耳羽辰体-谷力 W04" charset="-122"/>
              </a:rPr>
              <a:t>好友</a:t>
            </a:r>
            <a:endParaRPr lang="en-US" altLang="zh-CN" dirty="0">
              <a:latin typeface="仓耳羽辰体-谷力 W04" charset="-122"/>
              <a:ea typeface="仓耳羽辰体-谷力 W04" charset="-122"/>
            </a:endParaRPr>
          </a:p>
          <a:p>
            <a:r>
              <a:rPr lang="en-US" altLang="zh-CN" dirty="0">
                <a:latin typeface="仓耳羽辰体-谷力 W04" charset="-122"/>
                <a:ea typeface="仓耳羽辰体-谷力 W04" charset="-122"/>
              </a:rPr>
              <a:t>	/</a:t>
            </a:r>
            <a:r>
              <a:rPr lang="en-US" altLang="zh-CN" dirty="0" err="1">
                <a:latin typeface="仓耳羽辰体-谷力 W04" charset="-122"/>
                <a:ea typeface="仓耳羽辰体-谷力 W04" charset="-122"/>
              </a:rPr>
              <a:t>Nyte</a:t>
            </a:r>
            <a:r>
              <a:rPr lang="en-US" altLang="zh-CN" dirty="0">
                <a:latin typeface="仓耳羽辰体-谷力 W04" charset="-122"/>
                <a:ea typeface="仓耳羽辰体-谷力 W04" charset="-122"/>
              </a:rPr>
              <a:t>				</a:t>
            </a:r>
            <a:r>
              <a:rPr lang="zh-CN" altLang="en-US" dirty="0" smtClean="0">
                <a:latin typeface="仓耳羽辰体-谷力 W04" charset="-122"/>
                <a:ea typeface="仓耳羽辰体-谷力 W04" charset="-122"/>
              </a:rPr>
              <a:t>用户详情</a:t>
            </a:r>
            <a:endParaRPr lang="en-US" altLang="zh-CN" dirty="0">
              <a:latin typeface="仓耳羽辰体-谷力 W04" charset="-122"/>
              <a:ea typeface="仓耳羽辰体-谷力 W04" charset="-122"/>
            </a:endParaRPr>
          </a:p>
          <a:p>
            <a:r>
              <a:rPr lang="en-US" altLang="zh-CN" dirty="0">
                <a:latin typeface="仓耳羽辰体-谷力 W04" charset="-122"/>
                <a:ea typeface="仓耳羽辰体-谷力 W04" charset="-122"/>
              </a:rPr>
              <a:t>	/</a:t>
            </a:r>
            <a:r>
              <a:rPr lang="en-US" altLang="zh-CN" dirty="0" err="1">
                <a:latin typeface="仓耳羽辰体-谷力 W04" charset="-122"/>
                <a:ea typeface="仓耳羽辰体-谷力 W04" charset="-122"/>
              </a:rPr>
              <a:t>Nyte</a:t>
            </a:r>
            <a:r>
              <a:rPr lang="en-US" altLang="zh-CN" dirty="0">
                <a:latin typeface="仓耳羽辰体-谷力 W04" charset="-122"/>
                <a:ea typeface="仓耳羽辰体-谷力 W04" charset="-122"/>
              </a:rPr>
              <a:t>/History			</a:t>
            </a:r>
            <a:r>
              <a:rPr lang="zh-CN" altLang="en-US" dirty="0" smtClean="0">
                <a:latin typeface="仓耳羽辰体-谷力 W04" charset="-122"/>
                <a:ea typeface="仓耳羽辰体-谷力 W04" charset="-122"/>
              </a:rPr>
              <a:t>浏览历史</a:t>
            </a:r>
            <a:endParaRPr lang="en-US" altLang="zh-CN" dirty="0">
              <a:latin typeface="仓耳羽辰体-谷力 W04" charset="-122"/>
              <a:ea typeface="仓耳羽辰体-谷力 W04" charset="-122"/>
            </a:endParaRPr>
          </a:p>
          <a:p>
            <a:endParaRPr lang="en-US" altLang="zh-CN" dirty="0">
              <a:latin typeface="仓耳羽辰体-谷力 W04" charset="-122"/>
              <a:ea typeface="仓耳羽辰体-谷力 W04" charset="-122"/>
            </a:endParaRPr>
          </a:p>
          <a:p>
            <a:r>
              <a:rPr lang="en-US" altLang="zh-CN" dirty="0" err="1">
                <a:latin typeface="仓耳羽辰体-谷力 W04" charset="-122"/>
                <a:ea typeface="仓耳羽辰体-谷力 W04" charset="-122"/>
              </a:rPr>
              <a:t>m</a:t>
            </a:r>
            <a:r>
              <a:rPr lang="en-US" altLang="zh-CN" dirty="0" err="1" smtClean="0">
                <a:latin typeface="仓耳羽辰体-谷力 W04" charset="-122"/>
                <a:ea typeface="仓耳羽辰体-谷力 W04" charset="-122"/>
              </a:rPr>
              <a:t>kdir</a:t>
            </a:r>
            <a:r>
              <a:rPr lang="en-US" altLang="zh-CN" dirty="0">
                <a:latin typeface="仓耳羽辰体-谷力 W04" charset="-122"/>
                <a:ea typeface="仓耳羽辰体-谷力 W04" charset="-122"/>
              </a:rPr>
              <a:t>	</a:t>
            </a:r>
            <a:r>
              <a:rPr lang="en-US" altLang="zh-CN" dirty="0" smtClean="0">
                <a:latin typeface="仓耳羽辰体-谷力 W04" charset="-122"/>
                <a:ea typeface="仓耳羽辰体-谷力 W04" charset="-122"/>
              </a:rPr>
              <a:t>/</a:t>
            </a:r>
            <a:r>
              <a:rPr lang="en-US" altLang="zh-CN" dirty="0" err="1" smtClean="0">
                <a:latin typeface="仓耳羽辰体-谷力 W04" charset="-122"/>
                <a:ea typeface="仓耳羽辰体-谷力 W04" charset="-122"/>
              </a:rPr>
              <a:t>Nyte</a:t>
            </a:r>
            <a:r>
              <a:rPr lang="en-US" altLang="zh-CN" dirty="0" smtClean="0">
                <a:latin typeface="仓耳羽辰体-谷力 W04" charset="-122"/>
                <a:ea typeface="仓耳羽辰体-谷力 W04" charset="-122"/>
              </a:rPr>
              <a:t>/</a:t>
            </a:r>
            <a:r>
              <a:rPr lang="en-US" altLang="zh-CN" dirty="0" err="1" smtClean="0">
                <a:latin typeface="仓耳羽辰体-谷力 W04" charset="-122"/>
                <a:ea typeface="仓耳羽辰体-谷力 W04" charset="-122"/>
              </a:rPr>
              <a:t>Repository_name</a:t>
            </a:r>
            <a:r>
              <a:rPr lang="en-US" altLang="zh-CN" dirty="0">
                <a:latin typeface="仓耳羽辰体-谷力 W04" charset="-122"/>
                <a:ea typeface="仓耳羽辰体-谷力 W04" charset="-122"/>
              </a:rPr>
              <a:t>	</a:t>
            </a:r>
            <a:r>
              <a:rPr lang="en-US" altLang="zh-CN" dirty="0" smtClean="0">
                <a:latin typeface="仓耳羽辰体-谷力 W04" charset="-122"/>
                <a:ea typeface="仓耳羽辰体-谷力 W04" charset="-122"/>
              </a:rPr>
              <a:t>	</a:t>
            </a:r>
            <a:r>
              <a:rPr lang="zh-CN" altLang="en-US" dirty="0" smtClean="0">
                <a:latin typeface="仓耳羽辰体-谷力 W04" charset="-122"/>
                <a:ea typeface="仓耳羽辰体-谷力 W04" charset="-122"/>
              </a:rPr>
              <a:t>创建仓库√</a:t>
            </a:r>
            <a:endParaRPr lang="zh-CN" altLang="en-US" dirty="0">
              <a:latin typeface="仓耳羽辰体-谷力 W04" charset="-122"/>
              <a:ea typeface="仓耳羽辰体-谷力 W04" charset="-122"/>
            </a:endParaRPr>
          </a:p>
          <a:p>
            <a:endParaRPr lang="zh-CN" altLang="en-US" dirty="0">
              <a:latin typeface="仓耳羽辰体-谷力 W04" charset="-122"/>
              <a:ea typeface="仓耳羽辰体-谷力 W04" charset="-122"/>
            </a:endParaRPr>
          </a:p>
          <a:p>
            <a:r>
              <a:rPr lang="en-US" altLang="zh-CN" dirty="0" err="1">
                <a:latin typeface="仓耳羽辰体-谷力 W04" charset="-122"/>
                <a:ea typeface="仓耳羽辰体-谷力 W04" charset="-122"/>
              </a:rPr>
              <a:t>r</a:t>
            </a:r>
            <a:r>
              <a:rPr lang="en-US" altLang="zh-CN" dirty="0" err="1" smtClean="0">
                <a:latin typeface="仓耳羽辰体-谷力 W04" charset="-122"/>
                <a:ea typeface="仓耳羽辰体-谷力 W04" charset="-122"/>
              </a:rPr>
              <a:t>m</a:t>
            </a:r>
            <a:r>
              <a:rPr lang="en-US" altLang="zh-CN" dirty="0" smtClean="0">
                <a:latin typeface="仓耳羽辰体-谷力 W04" charset="-122"/>
                <a:ea typeface="仓耳羽辰体-谷力 W04" charset="-122"/>
              </a:rPr>
              <a:t>	/</a:t>
            </a:r>
            <a:r>
              <a:rPr lang="en-US" altLang="zh-CN" dirty="0" err="1" smtClean="0">
                <a:latin typeface="仓耳羽辰体-谷力 W04" charset="-122"/>
                <a:ea typeface="仓耳羽辰体-谷力 W04" charset="-122"/>
              </a:rPr>
              <a:t>Nyte</a:t>
            </a:r>
            <a:r>
              <a:rPr lang="en-US" altLang="zh-CN" dirty="0" smtClean="0">
                <a:latin typeface="仓耳羽辰体-谷力 W04" charset="-122"/>
                <a:ea typeface="仓耳羽辰体-谷力 W04" charset="-122"/>
              </a:rPr>
              <a:t>/Home/</a:t>
            </a:r>
            <a:r>
              <a:rPr lang="en-US" altLang="zh-CN" dirty="0" err="1" smtClean="0">
                <a:latin typeface="仓耳羽辰体-谷力 W04" charset="-122"/>
                <a:ea typeface="仓耳羽辰体-谷力 W04" charset="-122"/>
              </a:rPr>
              <a:t>Repository_name</a:t>
            </a:r>
            <a:r>
              <a:rPr lang="en-US" altLang="zh-CN" dirty="0">
                <a:latin typeface="仓耳羽辰体-谷力 W04" charset="-122"/>
                <a:ea typeface="仓耳羽辰体-谷力 W04" charset="-122"/>
              </a:rPr>
              <a:t>	</a:t>
            </a:r>
            <a:r>
              <a:rPr lang="zh-CN" altLang="en-US" dirty="0">
                <a:latin typeface="仓耳羽辰体-谷力 W04" charset="-122"/>
                <a:ea typeface="仓耳羽辰体-谷力 W04" charset="-122"/>
              </a:rPr>
              <a:t>删除仓库</a:t>
            </a:r>
          </a:p>
          <a:p>
            <a:endParaRPr lang="zh-CN" altLang="en-US" dirty="0">
              <a:latin typeface="仓耳羽辰体-谷力 W04" charset="-122"/>
              <a:ea typeface="仓耳羽辰体-谷力 W04" charset="-122"/>
            </a:endParaRPr>
          </a:p>
          <a:p>
            <a:r>
              <a:rPr lang="en-US" altLang="zh-CN" dirty="0">
                <a:latin typeface="仓耳羽辰体-谷力 W04" charset="-122"/>
                <a:ea typeface="仓耳羽辰体-谷力 W04" charset="-122"/>
              </a:rPr>
              <a:t>find</a:t>
            </a:r>
          </a:p>
          <a:p>
            <a:r>
              <a:rPr lang="en-US" altLang="zh-CN" dirty="0">
                <a:latin typeface="仓耳羽辰体-谷力 W04" charset="-122"/>
                <a:ea typeface="仓耳羽辰体-谷力 W04" charset="-122"/>
              </a:rPr>
              <a:t>	/	</a:t>
            </a:r>
            <a:r>
              <a:rPr lang="en-US" altLang="zh-CN" dirty="0" err="1">
                <a:latin typeface="仓耳羽辰体-谷力 W04" charset="-122"/>
                <a:ea typeface="仓耳羽辰体-谷力 W04" charset="-122"/>
              </a:rPr>
              <a:t>Repository_name</a:t>
            </a:r>
            <a:r>
              <a:rPr lang="en-US" altLang="zh-CN" dirty="0">
                <a:latin typeface="仓耳羽辰体-谷力 W04" charset="-122"/>
                <a:ea typeface="仓耳羽辰体-谷力 W04" charset="-122"/>
              </a:rPr>
              <a:t>		</a:t>
            </a:r>
            <a:r>
              <a:rPr lang="zh-CN" altLang="en-US" dirty="0" smtClean="0">
                <a:latin typeface="仓耳羽辰体-谷力 W04" charset="-122"/>
                <a:ea typeface="仓耳羽辰体-谷力 W04" charset="-122"/>
              </a:rPr>
              <a:t>查找</a:t>
            </a:r>
            <a:r>
              <a:rPr lang="zh-CN" altLang="en-US" dirty="0">
                <a:latin typeface="仓耳羽辰体-谷力 W04" charset="-122"/>
                <a:ea typeface="仓耳羽辰体-谷力 W04" charset="-122"/>
              </a:rPr>
              <a:t>在线仓库</a:t>
            </a:r>
          </a:p>
          <a:p>
            <a:r>
              <a:rPr lang="zh-CN" altLang="en-US" dirty="0">
                <a:latin typeface="仓耳羽辰体-谷力 W04" charset="-122"/>
                <a:ea typeface="仓耳羽辰体-谷力 W04" charset="-122"/>
              </a:rPr>
              <a:t>	</a:t>
            </a:r>
            <a:r>
              <a:rPr lang="en-US" altLang="zh-CN" dirty="0">
                <a:latin typeface="仓耳羽辰体-谷力 W04" charset="-122"/>
                <a:ea typeface="仓耳羽辰体-谷力 W04" charset="-122"/>
              </a:rPr>
              <a:t>/</a:t>
            </a:r>
            <a:r>
              <a:rPr lang="en-US" altLang="zh-CN" dirty="0" err="1">
                <a:latin typeface="仓耳羽辰体-谷力 W04" charset="-122"/>
                <a:ea typeface="仓耳羽辰体-谷力 W04" charset="-122"/>
              </a:rPr>
              <a:t>Nyte</a:t>
            </a:r>
            <a:r>
              <a:rPr lang="en-US" altLang="zh-CN" dirty="0">
                <a:latin typeface="仓耳羽辰体-谷力 W04" charset="-122"/>
                <a:ea typeface="仓耳羽辰体-谷力 W04" charset="-122"/>
              </a:rPr>
              <a:t>/Home	</a:t>
            </a:r>
            <a:r>
              <a:rPr lang="en-US" altLang="zh-CN" dirty="0" err="1">
                <a:latin typeface="仓耳羽辰体-谷力 W04" charset="-122"/>
                <a:ea typeface="仓耳羽辰体-谷力 W04" charset="-122"/>
              </a:rPr>
              <a:t>Repository_name</a:t>
            </a:r>
            <a:r>
              <a:rPr lang="en-US" altLang="zh-CN" dirty="0">
                <a:latin typeface="仓耳羽辰体-谷力 W04" charset="-122"/>
                <a:ea typeface="仓耳羽辰体-谷力 W04" charset="-122"/>
              </a:rPr>
              <a:t>	</a:t>
            </a:r>
            <a:r>
              <a:rPr lang="zh-CN" altLang="en-US" dirty="0">
                <a:latin typeface="仓耳羽辰体-谷力 W04" charset="-122"/>
                <a:ea typeface="仓耳羽辰体-谷力 W04" charset="-122"/>
              </a:rPr>
              <a:t>查找拥有</a:t>
            </a:r>
            <a:r>
              <a:rPr lang="zh-CN" altLang="en-US" dirty="0" smtClean="0">
                <a:latin typeface="仓耳羽辰体-谷力 W04" charset="-122"/>
                <a:ea typeface="仓耳羽辰体-谷力 W04" charset="-122"/>
              </a:rPr>
              <a:t>仓库</a:t>
            </a:r>
            <a:endParaRPr lang="zh-CN" altLang="en-US" dirty="0">
              <a:latin typeface="仓耳羽辰体-谷力 W04" charset="-122"/>
              <a:ea typeface="仓耳羽辰体-谷力 W04" charset="-122"/>
            </a:endParaRPr>
          </a:p>
        </p:txBody>
      </p:sp>
      <p:sp>
        <p:nvSpPr>
          <p:cNvPr id="10" name="文本框 47">
            <a:extLst>
              <a:ext uri="{FF2B5EF4-FFF2-40B4-BE49-F238E27FC236}">
                <a16:creationId xmlns:a16="http://schemas.microsoft.com/office/drawing/2014/main" xmlns="" id="{73572A05-F8DD-4316-AD27-888FCCF6E3D2}"/>
              </a:ext>
            </a:extLst>
          </p:cNvPr>
          <p:cNvSpPr txBox="1"/>
          <p:nvPr/>
        </p:nvSpPr>
        <p:spPr>
          <a:xfrm>
            <a:off x="8422640" y="-144080"/>
            <a:ext cx="4643121" cy="830997"/>
          </a:xfrm>
          <a:prstGeom prst="rect">
            <a:avLst/>
          </a:prstGeom>
          <a:noFill/>
        </p:spPr>
        <p:txBody>
          <a:bodyPr wrap="square">
            <a:spAutoFit/>
          </a:bodyPr>
          <a:lstStyle/>
          <a:p>
            <a:pPr>
              <a:lnSpc>
                <a:spcPct val="200000"/>
              </a:lnSpc>
            </a:pP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产品特色 </a:t>
            </a:r>
            <a:r>
              <a:rPr lang="en-US" altLang="zh-CN" sz="2000" dirty="0" smtClean="0">
                <a:latin typeface="仓耳羽辰体-谷力 W04" panose="02020400000000000000" pitchFamily="18" charset="-122"/>
                <a:ea typeface="仓耳羽辰体-谷力 W04" panose="02020400000000000000" pitchFamily="18" charset="-122"/>
              </a:rPr>
              <a:t>|</a:t>
            </a:r>
            <a:r>
              <a:rPr lang="zh-CN" altLang="en-US" sz="2400" b="1" dirty="0" smtClean="0">
                <a:latin typeface="仓耳羽辰体-谷力 W04" panose="02020400000000000000" pitchFamily="18" charset="-122"/>
                <a:ea typeface="仓耳羽辰体-谷力 W04" panose="02020400000000000000" pitchFamily="18" charset="-122"/>
              </a:rPr>
              <a:t>技术特色</a:t>
            </a:r>
            <a:r>
              <a:rPr lang="en-US" altLang="zh-CN"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 </a:t>
            </a: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迭代总结</a:t>
            </a:r>
            <a:endParaRPr lang="en-US" altLang="zh-CN" sz="2000" dirty="0">
              <a:solidFill>
                <a:schemeClr val="tx1">
                  <a:lumMod val="50000"/>
                  <a:lumOff val="50000"/>
                </a:schemeClr>
              </a:solidFill>
              <a:latin typeface="仓耳羽辰体-谷力 W04" panose="02020400000000000000" pitchFamily="18" charset="-122"/>
              <a:ea typeface="仓耳羽辰体-谷力 W04" panose="02020400000000000000" pitchFamily="18" charset="-122"/>
            </a:endParaRPr>
          </a:p>
        </p:txBody>
      </p:sp>
      <p:sp>
        <p:nvSpPr>
          <p:cNvPr id="11" name="矩形 10">
            <a:extLst>
              <a:ext uri="{FF2B5EF4-FFF2-40B4-BE49-F238E27FC236}">
                <a16:creationId xmlns:a16="http://schemas.microsoft.com/office/drawing/2014/main" xmlns="" id="{46D41352-26B6-44E5-9914-8FA20A27793F}"/>
              </a:ext>
            </a:extLst>
          </p:cNvPr>
          <p:cNvSpPr/>
          <p:nvPr/>
        </p:nvSpPr>
        <p:spPr>
          <a:xfrm>
            <a:off x="66040" y="4324524"/>
            <a:ext cx="1888309" cy="75909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38">
            <a:extLst>
              <a:ext uri="{FF2B5EF4-FFF2-40B4-BE49-F238E27FC236}">
                <a16:creationId xmlns:a16="http://schemas.microsoft.com/office/drawing/2014/main" xmlns="" id="{BD91D239-096D-4F51-A430-A9912B9F4747}"/>
              </a:ext>
            </a:extLst>
          </p:cNvPr>
          <p:cNvSpPr txBox="1"/>
          <p:nvPr/>
        </p:nvSpPr>
        <p:spPr>
          <a:xfrm>
            <a:off x="-379045" y="1898985"/>
            <a:ext cx="2778700" cy="3939540"/>
          </a:xfrm>
          <a:prstGeom prst="rect">
            <a:avLst/>
          </a:prstGeom>
          <a:noFill/>
        </p:spPr>
        <p:txBody>
          <a:bodyPr wrap="square">
            <a:spAutoFit/>
          </a:bodyPr>
          <a:lstStyle/>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软件功能展示</a:t>
            </a:r>
            <a:endParaRPr lang="en-US" altLang="zh-CN"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产品特色与创新</a:t>
            </a:r>
            <a:endParaRPr lang="en-US" altLang="zh-CN" sz="2000" dirty="0" smtClean="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a:solidFill>
                  <a:schemeClr val="bg1"/>
                </a:solidFill>
                <a:latin typeface="仓耳羽辰体-谷力 W04" panose="02020400000000000000" pitchFamily="18" charset="-122"/>
                <a:ea typeface="仓耳羽辰体-谷力 W04" panose="02020400000000000000" pitchFamily="18" charset="-122"/>
              </a:rPr>
              <a:t>软件</a:t>
            </a: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架构设计</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b="1" dirty="0">
                <a:latin typeface="仓耳羽辰体-谷力 W04" panose="02020400000000000000" pitchFamily="18" charset="-122"/>
                <a:ea typeface="仓耳羽辰体-谷力 W04" panose="02020400000000000000" pitchFamily="18" charset="-122"/>
              </a:rPr>
              <a:t>关键技术</a:t>
            </a:r>
            <a:endParaRPr lang="zh-CN" altLang="en-US" sz="2000" b="1" dirty="0">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经验教训</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p:txBody>
      </p:sp>
    </p:spTree>
    <p:extLst>
      <p:ext uri="{BB962C8B-B14F-4D97-AF65-F5344CB8AC3E}">
        <p14:creationId xmlns:p14="http://schemas.microsoft.com/office/powerpoint/2010/main" val="15807046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439EB02D-93A1-43DF-89E3-56CC3C76AB78}"/>
              </a:ext>
            </a:extLst>
          </p:cNvPr>
          <p:cNvSpPr/>
          <p:nvPr/>
        </p:nvSpPr>
        <p:spPr>
          <a:xfrm>
            <a:off x="2" y="0"/>
            <a:ext cx="2020388" cy="6858000"/>
          </a:xfrm>
          <a:prstGeom prst="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endParaRPr>
          </a:p>
        </p:txBody>
      </p:sp>
      <p:pic>
        <p:nvPicPr>
          <p:cNvPr id="5" name="图片 4">
            <a:extLst>
              <a:ext uri="{FF2B5EF4-FFF2-40B4-BE49-F238E27FC236}">
                <a16:creationId xmlns:a16="http://schemas.microsoft.com/office/drawing/2014/main" xmlns="" id="{E280C32F-64E1-4E3C-A600-5D692A1DE2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487" b="-4870"/>
          <a:stretch>
            <a:fillRect/>
          </a:stretch>
        </p:blipFill>
        <p:spPr>
          <a:xfrm>
            <a:off x="221927" y="565541"/>
            <a:ext cx="1576537" cy="1286998"/>
          </a:xfrm>
          <a:prstGeom prst="rect">
            <a:avLst/>
          </a:prstGeom>
        </p:spPr>
      </p:pic>
      <p:sp>
        <p:nvSpPr>
          <p:cNvPr id="38" name="文本框 37">
            <a:extLst>
              <a:ext uri="{FF2B5EF4-FFF2-40B4-BE49-F238E27FC236}">
                <a16:creationId xmlns:a16="http://schemas.microsoft.com/office/drawing/2014/main" xmlns="" id="{797B8F14-359C-4A2D-AD2A-EE27BAF07DCC}"/>
              </a:ext>
            </a:extLst>
          </p:cNvPr>
          <p:cNvSpPr txBox="1"/>
          <p:nvPr/>
        </p:nvSpPr>
        <p:spPr>
          <a:xfrm>
            <a:off x="2218360" y="-162739"/>
            <a:ext cx="5208600" cy="1200329"/>
          </a:xfrm>
          <a:prstGeom prst="rect">
            <a:avLst/>
          </a:prstGeom>
          <a:noFill/>
        </p:spPr>
        <p:txBody>
          <a:bodyPr wrap="square">
            <a:spAutoFit/>
          </a:bodyPr>
          <a:lstStyle/>
          <a:p>
            <a:pPr>
              <a:lnSpc>
                <a:spcPct val="200000"/>
              </a:lnSpc>
            </a:pPr>
            <a:r>
              <a:rPr lang="zh-CN" altLang="en-US" sz="3600" b="1" dirty="0" smtClean="0">
                <a:latin typeface="仓耳羽辰体-谷力 W04" panose="02020400000000000000" pitchFamily="18" charset="-122"/>
                <a:ea typeface="仓耳羽辰体-谷力 W04" panose="02020400000000000000" pitchFamily="18" charset="-122"/>
              </a:rPr>
              <a:t>核心算法</a:t>
            </a:r>
            <a:r>
              <a:rPr lang="zh-CN" altLang="en-US" sz="3600" b="1" dirty="0" smtClean="0">
                <a:latin typeface="仓耳羽辰体-谷力 W04" panose="02020400000000000000" pitchFamily="18" charset="-122"/>
                <a:ea typeface="仓耳羽辰体-谷力 W04" panose="02020400000000000000" pitchFamily="18" charset="-122"/>
              </a:rPr>
              <a:t>：多智能体</a:t>
            </a:r>
            <a:endParaRPr lang="en-US" altLang="zh-CN" sz="3600" b="1" dirty="0">
              <a:latin typeface="仓耳羽辰体-谷力 W04" panose="02020400000000000000" pitchFamily="18" charset="-122"/>
              <a:ea typeface="仓耳羽辰体-谷力 W04" panose="02020400000000000000" pitchFamily="18" charset="-122"/>
            </a:endParaRPr>
          </a:p>
        </p:txBody>
      </p:sp>
      <p:cxnSp>
        <p:nvCxnSpPr>
          <p:cNvPr id="17" name="直接连接符 16">
            <a:extLst>
              <a:ext uri="{FF2B5EF4-FFF2-40B4-BE49-F238E27FC236}">
                <a16:creationId xmlns:a16="http://schemas.microsoft.com/office/drawing/2014/main" xmlns="" id="{17452E40-4CF7-49CD-B2F7-78535396D8C1}"/>
              </a:ext>
            </a:extLst>
          </p:cNvPr>
          <p:cNvCxnSpPr>
            <a:cxnSpLocks/>
          </p:cNvCxnSpPr>
          <p:nvPr/>
        </p:nvCxnSpPr>
        <p:spPr>
          <a:xfrm>
            <a:off x="2218361" y="947776"/>
            <a:ext cx="8870550" cy="0"/>
          </a:xfrm>
          <a:prstGeom prst="line">
            <a:avLst/>
          </a:prstGeom>
          <a:ln w="28575">
            <a:solidFill>
              <a:srgbClr val="C0000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10" name="文本框 47">
            <a:extLst>
              <a:ext uri="{FF2B5EF4-FFF2-40B4-BE49-F238E27FC236}">
                <a16:creationId xmlns:a16="http://schemas.microsoft.com/office/drawing/2014/main" xmlns="" id="{73572A05-F8DD-4316-AD27-888FCCF6E3D2}"/>
              </a:ext>
            </a:extLst>
          </p:cNvPr>
          <p:cNvSpPr txBox="1"/>
          <p:nvPr/>
        </p:nvSpPr>
        <p:spPr>
          <a:xfrm>
            <a:off x="8422640" y="-144080"/>
            <a:ext cx="4643121" cy="830997"/>
          </a:xfrm>
          <a:prstGeom prst="rect">
            <a:avLst/>
          </a:prstGeom>
          <a:noFill/>
        </p:spPr>
        <p:txBody>
          <a:bodyPr wrap="square">
            <a:spAutoFit/>
          </a:bodyPr>
          <a:lstStyle/>
          <a:p>
            <a:pPr>
              <a:lnSpc>
                <a:spcPct val="200000"/>
              </a:lnSpc>
            </a:pP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产品特色 </a:t>
            </a:r>
            <a:r>
              <a:rPr lang="en-US" altLang="zh-CN" sz="2000" dirty="0" smtClean="0">
                <a:latin typeface="仓耳羽辰体-谷力 W04" panose="02020400000000000000" pitchFamily="18" charset="-122"/>
                <a:ea typeface="仓耳羽辰体-谷力 W04" panose="02020400000000000000" pitchFamily="18" charset="-122"/>
              </a:rPr>
              <a:t>|</a:t>
            </a:r>
            <a:r>
              <a:rPr lang="zh-CN" altLang="en-US" sz="2400" b="1" dirty="0" smtClean="0">
                <a:latin typeface="仓耳羽辰体-谷力 W04" panose="02020400000000000000" pitchFamily="18" charset="-122"/>
                <a:ea typeface="仓耳羽辰体-谷力 W04" panose="02020400000000000000" pitchFamily="18" charset="-122"/>
              </a:rPr>
              <a:t>技术特色</a:t>
            </a:r>
            <a:r>
              <a:rPr lang="en-US" altLang="zh-CN"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 </a:t>
            </a: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迭代总结</a:t>
            </a:r>
            <a:endParaRPr lang="en-US" altLang="zh-CN" sz="2000" dirty="0">
              <a:solidFill>
                <a:schemeClr val="tx1">
                  <a:lumMod val="50000"/>
                  <a:lumOff val="50000"/>
                </a:schemeClr>
              </a:solidFill>
              <a:latin typeface="仓耳羽辰体-谷力 W04" panose="02020400000000000000" pitchFamily="18" charset="-122"/>
              <a:ea typeface="仓耳羽辰体-谷力 W04" panose="02020400000000000000" pitchFamily="18" charset="-122"/>
            </a:endParaRPr>
          </a:p>
        </p:txBody>
      </p:sp>
      <p:pic>
        <p:nvPicPr>
          <p:cNvPr id="2050" name="Picture 2" descr="https://github.com/geekan/MetaGPT/blob/main/docs/resources/software_company_cd.jpeg?raw=tru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729" y="1256801"/>
            <a:ext cx="7695471" cy="277390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3800" y="4588474"/>
            <a:ext cx="1447800" cy="122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AutoShape 5" descr="https://ss2.360tres.com/static/cb1897889d5e1624.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5" name="Picture 7" descr="http://5b0988e595225.cdn.sohucs.com/images/20181203/8ddb6e9248f044d495233ea232391a42.jpeg"/>
          <p:cNvPicPr>
            <a:picLocks noChangeAspect="1" noChangeArrowheads="1"/>
          </p:cNvPicPr>
          <p:nvPr/>
        </p:nvPicPr>
        <p:blipFill rotWithShape="1">
          <a:blip r:embed="rId6">
            <a:extLst>
              <a:ext uri="{28A0092B-C50C-407E-A947-70E740481C1C}">
                <a14:useLocalDpi xmlns:a14="http://schemas.microsoft.com/office/drawing/2010/main" val="0"/>
              </a:ext>
            </a:extLst>
          </a:blip>
          <a:srcRect t="20629" r="73004" b="15185"/>
          <a:stretch/>
        </p:blipFill>
        <p:spPr bwMode="auto">
          <a:xfrm>
            <a:off x="8950959" y="4607100"/>
            <a:ext cx="1229361" cy="1208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https://i0.hdslb.com/bfs/archive/816685b742f2d0c32e0bab8e5e1916909a94dac7.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5313"/>
          <a:stretch/>
        </p:blipFill>
        <p:spPr bwMode="auto">
          <a:xfrm>
            <a:off x="3129744" y="4789743"/>
            <a:ext cx="2465195" cy="84322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472753" y="4940432"/>
            <a:ext cx="543739" cy="523220"/>
          </a:xfrm>
          <a:prstGeom prst="rect">
            <a:avLst/>
          </a:prstGeom>
        </p:spPr>
        <p:txBody>
          <a:bodyPr wrap="none">
            <a:spAutoFit/>
          </a:bodyPr>
          <a:lstStyle/>
          <a:p>
            <a:r>
              <a:rPr lang="zh-CN" altLang="en-US" sz="2800" b="1" dirty="0" smtClean="0">
                <a:latin typeface="仓耳羽辰体-谷力 W04" charset="-122"/>
                <a:ea typeface="仓耳羽辰体-谷力 W04" charset="-122"/>
              </a:rPr>
              <a:t>←</a:t>
            </a:r>
            <a:endParaRPr lang="zh-CN" altLang="en-US" sz="2800" dirty="0"/>
          </a:p>
        </p:txBody>
      </p:sp>
      <p:sp>
        <p:nvSpPr>
          <p:cNvPr id="16" name="矩形 15"/>
          <p:cNvSpPr/>
          <p:nvPr/>
        </p:nvSpPr>
        <p:spPr>
          <a:xfrm>
            <a:off x="8174815" y="4826634"/>
            <a:ext cx="495649" cy="769441"/>
          </a:xfrm>
          <a:prstGeom prst="rect">
            <a:avLst/>
          </a:prstGeom>
        </p:spPr>
        <p:txBody>
          <a:bodyPr wrap="none">
            <a:spAutoFit/>
          </a:bodyPr>
          <a:lstStyle/>
          <a:p>
            <a:r>
              <a:rPr lang="en-US" altLang="zh-CN" sz="4400" b="1" dirty="0" smtClean="0">
                <a:latin typeface="仓耳羽辰体-谷力 W04" charset="-122"/>
                <a:ea typeface="仓耳羽辰体-谷力 W04" charset="-122"/>
              </a:rPr>
              <a:t>+</a:t>
            </a:r>
            <a:endParaRPr lang="zh-CN" altLang="en-US" sz="3200" dirty="0"/>
          </a:p>
        </p:txBody>
      </p:sp>
      <p:pic>
        <p:nvPicPr>
          <p:cNvPr id="2057" name="Picture 9" descr="https://avatars.githubusercontent.com/u/153379578?s=200&amp;v=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50959" y="5994693"/>
            <a:ext cx="626699" cy="626699"/>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avatars.githubusercontent.com/u/48590610?s=200&amp;v=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25572" y="6080668"/>
            <a:ext cx="454748" cy="454748"/>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a:extLst>
              <a:ext uri="{FF2B5EF4-FFF2-40B4-BE49-F238E27FC236}">
                <a16:creationId xmlns:a16="http://schemas.microsoft.com/office/drawing/2014/main" xmlns="" id="{46D41352-26B6-44E5-9914-8FA20A27793F}"/>
              </a:ext>
            </a:extLst>
          </p:cNvPr>
          <p:cNvSpPr/>
          <p:nvPr/>
        </p:nvSpPr>
        <p:spPr>
          <a:xfrm>
            <a:off x="66040" y="4324524"/>
            <a:ext cx="1888309" cy="75909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38">
            <a:extLst>
              <a:ext uri="{FF2B5EF4-FFF2-40B4-BE49-F238E27FC236}">
                <a16:creationId xmlns:a16="http://schemas.microsoft.com/office/drawing/2014/main" xmlns="" id="{BD91D239-096D-4F51-A430-A9912B9F4747}"/>
              </a:ext>
            </a:extLst>
          </p:cNvPr>
          <p:cNvSpPr txBox="1"/>
          <p:nvPr/>
        </p:nvSpPr>
        <p:spPr>
          <a:xfrm>
            <a:off x="-379045" y="1898985"/>
            <a:ext cx="2778700" cy="3939540"/>
          </a:xfrm>
          <a:prstGeom prst="rect">
            <a:avLst/>
          </a:prstGeom>
          <a:noFill/>
        </p:spPr>
        <p:txBody>
          <a:bodyPr wrap="square">
            <a:spAutoFit/>
          </a:bodyPr>
          <a:lstStyle/>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软件功能展示</a:t>
            </a:r>
            <a:endParaRPr lang="en-US" altLang="zh-CN"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产品特色与创新</a:t>
            </a:r>
            <a:endParaRPr lang="en-US" altLang="zh-CN" sz="2000" dirty="0" smtClean="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a:solidFill>
                  <a:schemeClr val="bg1"/>
                </a:solidFill>
                <a:latin typeface="仓耳羽辰体-谷力 W04" panose="02020400000000000000" pitchFamily="18" charset="-122"/>
                <a:ea typeface="仓耳羽辰体-谷力 W04" panose="02020400000000000000" pitchFamily="18" charset="-122"/>
              </a:rPr>
              <a:t>软件</a:t>
            </a: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架构设计</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b="1" dirty="0">
                <a:latin typeface="仓耳羽辰体-谷力 W04" panose="02020400000000000000" pitchFamily="18" charset="-122"/>
                <a:ea typeface="仓耳羽辰体-谷力 W04" panose="02020400000000000000" pitchFamily="18" charset="-122"/>
              </a:rPr>
              <a:t>关键技术</a:t>
            </a:r>
            <a:endParaRPr lang="zh-CN" altLang="en-US" sz="2000" b="1" dirty="0">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经验教训</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p:txBody>
      </p:sp>
    </p:spTree>
    <p:extLst>
      <p:ext uri="{BB962C8B-B14F-4D97-AF65-F5344CB8AC3E}">
        <p14:creationId xmlns:p14="http://schemas.microsoft.com/office/powerpoint/2010/main" val="40399564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439EB02D-93A1-43DF-89E3-56CC3C76AB78}"/>
              </a:ext>
            </a:extLst>
          </p:cNvPr>
          <p:cNvSpPr/>
          <p:nvPr/>
        </p:nvSpPr>
        <p:spPr>
          <a:xfrm>
            <a:off x="2" y="0"/>
            <a:ext cx="2020388" cy="6858000"/>
          </a:xfrm>
          <a:prstGeom prst="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endParaRPr>
          </a:p>
        </p:txBody>
      </p:sp>
      <p:pic>
        <p:nvPicPr>
          <p:cNvPr id="5" name="图片 4">
            <a:extLst>
              <a:ext uri="{FF2B5EF4-FFF2-40B4-BE49-F238E27FC236}">
                <a16:creationId xmlns:a16="http://schemas.microsoft.com/office/drawing/2014/main" xmlns="" id="{E280C32F-64E1-4E3C-A600-5D692A1DE2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487" b="-4870"/>
          <a:stretch>
            <a:fillRect/>
          </a:stretch>
        </p:blipFill>
        <p:spPr>
          <a:xfrm>
            <a:off x="221927" y="565541"/>
            <a:ext cx="1576537" cy="1286998"/>
          </a:xfrm>
          <a:prstGeom prst="rect">
            <a:avLst/>
          </a:prstGeom>
        </p:spPr>
      </p:pic>
      <p:sp>
        <p:nvSpPr>
          <p:cNvPr id="38" name="文本框 37">
            <a:extLst>
              <a:ext uri="{FF2B5EF4-FFF2-40B4-BE49-F238E27FC236}">
                <a16:creationId xmlns:a16="http://schemas.microsoft.com/office/drawing/2014/main" xmlns="" id="{797B8F14-359C-4A2D-AD2A-EE27BAF07DCC}"/>
              </a:ext>
            </a:extLst>
          </p:cNvPr>
          <p:cNvSpPr txBox="1"/>
          <p:nvPr/>
        </p:nvSpPr>
        <p:spPr>
          <a:xfrm>
            <a:off x="2218360" y="-162739"/>
            <a:ext cx="4246986" cy="1042273"/>
          </a:xfrm>
          <a:prstGeom prst="rect">
            <a:avLst/>
          </a:prstGeom>
          <a:noFill/>
        </p:spPr>
        <p:txBody>
          <a:bodyPr wrap="square">
            <a:spAutoFit/>
          </a:bodyPr>
          <a:lstStyle/>
          <a:p>
            <a:pPr>
              <a:lnSpc>
                <a:spcPct val="200000"/>
              </a:lnSpc>
            </a:pPr>
            <a:r>
              <a:rPr lang="zh-CN" altLang="en-US" sz="3600" b="1" dirty="0" smtClean="0">
                <a:latin typeface="仓耳羽辰体-谷力 W04" panose="02020400000000000000" pitchFamily="18" charset="-122"/>
                <a:ea typeface="仓耳羽辰体-谷力 W04" panose="02020400000000000000" pitchFamily="18" charset="-122"/>
              </a:rPr>
              <a:t>感悟</a:t>
            </a:r>
            <a:endParaRPr lang="en-US" altLang="zh-CN" sz="3600" b="1" dirty="0">
              <a:latin typeface="仓耳羽辰体-谷力 W04" panose="02020400000000000000" pitchFamily="18" charset="-122"/>
              <a:ea typeface="仓耳羽辰体-谷力 W04" panose="02020400000000000000" pitchFamily="18" charset="-122"/>
            </a:endParaRPr>
          </a:p>
        </p:txBody>
      </p:sp>
      <p:cxnSp>
        <p:nvCxnSpPr>
          <p:cNvPr id="17" name="直接连接符 16">
            <a:extLst>
              <a:ext uri="{FF2B5EF4-FFF2-40B4-BE49-F238E27FC236}">
                <a16:creationId xmlns:a16="http://schemas.microsoft.com/office/drawing/2014/main" xmlns="" id="{17452E40-4CF7-49CD-B2F7-78535396D8C1}"/>
              </a:ext>
            </a:extLst>
          </p:cNvPr>
          <p:cNvCxnSpPr>
            <a:cxnSpLocks/>
          </p:cNvCxnSpPr>
          <p:nvPr/>
        </p:nvCxnSpPr>
        <p:spPr>
          <a:xfrm>
            <a:off x="2218360" y="947776"/>
            <a:ext cx="8870550" cy="0"/>
          </a:xfrm>
          <a:prstGeom prst="line">
            <a:avLst/>
          </a:prstGeom>
          <a:ln w="28575">
            <a:solidFill>
              <a:srgbClr val="C0000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xmlns="" id="{73572A05-F8DD-4316-AD27-888FCCF6E3D2}"/>
              </a:ext>
            </a:extLst>
          </p:cNvPr>
          <p:cNvSpPr txBox="1"/>
          <p:nvPr/>
        </p:nvSpPr>
        <p:spPr>
          <a:xfrm>
            <a:off x="8030713" y="-144080"/>
            <a:ext cx="4161287" cy="830997"/>
          </a:xfrm>
          <a:prstGeom prst="rect">
            <a:avLst/>
          </a:prstGeom>
          <a:noFill/>
        </p:spPr>
        <p:txBody>
          <a:bodyPr wrap="square">
            <a:spAutoFit/>
          </a:bodyPr>
          <a:lstStyle/>
          <a:p>
            <a:pPr>
              <a:lnSpc>
                <a:spcPct val="200000"/>
              </a:lnSpc>
            </a:pPr>
            <a:r>
              <a:rPr lang="zh-CN" altLang="en-US" sz="2000" dirty="0">
                <a:solidFill>
                  <a:schemeClr val="tx1">
                    <a:lumMod val="50000"/>
                    <a:lumOff val="50000"/>
                  </a:schemeClr>
                </a:solidFill>
                <a:latin typeface="仓耳羽辰体-谷力 W04" panose="02020400000000000000" pitchFamily="18" charset="-122"/>
                <a:ea typeface="仓耳羽辰体-谷力 W04" panose="02020400000000000000" pitchFamily="18" charset="-122"/>
              </a:rPr>
              <a:t>选题背景 </a:t>
            </a:r>
            <a:r>
              <a:rPr lang="en-US" altLang="zh-CN" sz="2000" dirty="0">
                <a:latin typeface="仓耳羽辰体-谷力 W04" panose="02020400000000000000" pitchFamily="18" charset="-122"/>
                <a:ea typeface="仓耳羽辰体-谷力 W04" panose="02020400000000000000" pitchFamily="18" charset="-122"/>
              </a:rPr>
              <a:t>| </a:t>
            </a:r>
            <a:r>
              <a:rPr lang="zh-CN" altLang="en-US" sz="2400" b="1" dirty="0">
                <a:latin typeface="仓耳羽辰体-谷力 W04" panose="02020400000000000000" pitchFamily="18" charset="-122"/>
                <a:ea typeface="仓耳羽辰体-谷力 W04" panose="02020400000000000000" pitchFamily="18" charset="-122"/>
              </a:rPr>
              <a:t>研究意义 </a:t>
            </a:r>
            <a:r>
              <a:rPr lang="en-US" altLang="zh-CN" sz="2000" dirty="0">
                <a:solidFill>
                  <a:schemeClr val="tx1">
                    <a:lumMod val="50000"/>
                    <a:lumOff val="50000"/>
                  </a:schemeClr>
                </a:solidFill>
                <a:latin typeface="仓耳羽辰体-谷力 W04" panose="02020400000000000000" pitchFamily="18" charset="-122"/>
                <a:ea typeface="仓耳羽辰体-谷力 W04" panose="02020400000000000000" pitchFamily="18" charset="-122"/>
              </a:rPr>
              <a:t>| </a:t>
            </a:r>
            <a:r>
              <a:rPr lang="zh-CN" altLang="en-US" sz="2000" dirty="0">
                <a:solidFill>
                  <a:schemeClr val="tx1">
                    <a:lumMod val="50000"/>
                    <a:lumOff val="50000"/>
                  </a:schemeClr>
                </a:solidFill>
                <a:latin typeface="仓耳羽辰体-谷力 W04" panose="02020400000000000000" pitchFamily="18" charset="-122"/>
                <a:ea typeface="仓耳羽辰体-谷力 W04" panose="02020400000000000000" pitchFamily="18" charset="-122"/>
              </a:rPr>
              <a:t>迭代总结</a:t>
            </a:r>
            <a:endParaRPr lang="en-US" altLang="zh-CN" sz="2000" dirty="0">
              <a:solidFill>
                <a:schemeClr val="tx1">
                  <a:lumMod val="50000"/>
                  <a:lumOff val="50000"/>
                </a:schemeClr>
              </a:solidFill>
              <a:latin typeface="仓耳羽辰体-谷力 W04" panose="02020400000000000000" pitchFamily="18" charset="-122"/>
              <a:ea typeface="仓耳羽辰体-谷力 W04" panose="02020400000000000000" pitchFamily="18" charset="-122"/>
            </a:endParaRPr>
          </a:p>
        </p:txBody>
      </p:sp>
      <p:sp>
        <p:nvSpPr>
          <p:cNvPr id="10" name="矩形 9">
            <a:extLst>
              <a:ext uri="{FF2B5EF4-FFF2-40B4-BE49-F238E27FC236}">
                <a16:creationId xmlns:a16="http://schemas.microsoft.com/office/drawing/2014/main" xmlns="" id="{46D41352-26B6-44E5-9914-8FA20A27793F}"/>
              </a:ext>
            </a:extLst>
          </p:cNvPr>
          <p:cNvSpPr/>
          <p:nvPr/>
        </p:nvSpPr>
        <p:spPr>
          <a:xfrm>
            <a:off x="101745" y="5079428"/>
            <a:ext cx="1888309" cy="75909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38">
            <a:extLst>
              <a:ext uri="{FF2B5EF4-FFF2-40B4-BE49-F238E27FC236}">
                <a16:creationId xmlns:a16="http://schemas.microsoft.com/office/drawing/2014/main" xmlns="" id="{BD91D239-096D-4F51-A430-A9912B9F4747}"/>
              </a:ext>
            </a:extLst>
          </p:cNvPr>
          <p:cNvSpPr txBox="1"/>
          <p:nvPr/>
        </p:nvSpPr>
        <p:spPr>
          <a:xfrm>
            <a:off x="-379045" y="1898985"/>
            <a:ext cx="2778700" cy="3939540"/>
          </a:xfrm>
          <a:prstGeom prst="rect">
            <a:avLst/>
          </a:prstGeom>
          <a:noFill/>
        </p:spPr>
        <p:txBody>
          <a:bodyPr wrap="square">
            <a:spAutoFit/>
          </a:bodyPr>
          <a:lstStyle/>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软件功能展示</a:t>
            </a:r>
            <a:endParaRPr lang="en-US" altLang="zh-CN"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产品特色与创新</a:t>
            </a:r>
            <a:endParaRPr lang="en-US" altLang="zh-CN" sz="2000" dirty="0" smtClean="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a:solidFill>
                  <a:schemeClr val="bg1"/>
                </a:solidFill>
                <a:latin typeface="仓耳羽辰体-谷力 W04" panose="02020400000000000000" pitchFamily="18" charset="-122"/>
                <a:ea typeface="仓耳羽辰体-谷力 W04" panose="02020400000000000000" pitchFamily="18" charset="-122"/>
              </a:rPr>
              <a:t>软件</a:t>
            </a: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架构设计</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a:solidFill>
                  <a:schemeClr val="bg1"/>
                </a:solidFill>
                <a:latin typeface="仓耳羽辰体-谷力 W04" panose="02020400000000000000" pitchFamily="18" charset="-122"/>
                <a:ea typeface="仓耳羽辰体-谷力 W04" panose="02020400000000000000" pitchFamily="18" charset="-122"/>
              </a:rPr>
              <a:t>关键技术</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b="1" dirty="0" smtClean="0">
                <a:latin typeface="仓耳羽辰体-谷力 W04" panose="02020400000000000000" pitchFamily="18" charset="-122"/>
                <a:ea typeface="仓耳羽辰体-谷力 W04" panose="02020400000000000000" pitchFamily="18" charset="-122"/>
              </a:rPr>
              <a:t>经验教训</a:t>
            </a:r>
            <a:endParaRPr lang="zh-CN" altLang="en-US" sz="2000" b="1" dirty="0">
              <a:latin typeface="仓耳羽辰体-谷力 W04" panose="02020400000000000000" pitchFamily="18" charset="-122"/>
              <a:ea typeface="仓耳羽辰体-谷力 W04" panose="02020400000000000000" pitchFamily="18" charset="-122"/>
            </a:endParaRPr>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5359" y="1341120"/>
            <a:ext cx="9806611" cy="395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6166722" y="2589271"/>
            <a:ext cx="4922188" cy="461665"/>
          </a:xfrm>
          <a:prstGeom prst="rect">
            <a:avLst/>
          </a:prstGeom>
        </p:spPr>
        <p:txBody>
          <a:bodyPr wrap="square">
            <a:spAutoFit/>
          </a:bodyPr>
          <a:lstStyle/>
          <a:p>
            <a:r>
              <a:rPr lang="zh-CN" altLang="en-US" sz="2400" b="1" dirty="0" smtClean="0">
                <a:latin typeface="仓耳羽辰体-谷力 W04" charset="-122"/>
                <a:ea typeface="仓耳羽辰体-谷力 W04" charset="-122"/>
              </a:rPr>
              <a:t>能够合理安排需求优先级</a:t>
            </a:r>
            <a:endParaRPr lang="zh-CN" altLang="en-US" sz="2400" b="1" dirty="0">
              <a:latin typeface="仓耳羽辰体-谷力 W04" charset="-122"/>
              <a:ea typeface="仓耳羽辰体-谷力 W04" charset="-122"/>
            </a:endParaRPr>
          </a:p>
        </p:txBody>
      </p:sp>
      <p:sp>
        <p:nvSpPr>
          <p:cNvPr id="15" name="矩形 14"/>
          <p:cNvSpPr/>
          <p:nvPr/>
        </p:nvSpPr>
        <p:spPr>
          <a:xfrm>
            <a:off x="9807986" y="3086121"/>
            <a:ext cx="2048734" cy="461665"/>
          </a:xfrm>
          <a:prstGeom prst="rect">
            <a:avLst/>
          </a:prstGeom>
        </p:spPr>
        <p:txBody>
          <a:bodyPr wrap="square">
            <a:spAutoFit/>
          </a:bodyPr>
          <a:lstStyle/>
          <a:p>
            <a:r>
              <a:rPr lang="zh-CN" altLang="en-US" sz="2400" b="1" dirty="0" smtClean="0">
                <a:latin typeface="仓耳羽辰体-谷力 W04" charset="-122"/>
                <a:ea typeface="仓耳羽辰体-谷力 W04" charset="-122"/>
              </a:rPr>
              <a:t>能够合理分工</a:t>
            </a:r>
            <a:endParaRPr lang="zh-CN" altLang="en-US" sz="2400" b="1" dirty="0">
              <a:latin typeface="仓耳羽辰体-谷力 W04" charset="-122"/>
              <a:ea typeface="仓耳羽辰体-谷力 W04" charset="-122"/>
            </a:endParaRPr>
          </a:p>
        </p:txBody>
      </p:sp>
      <p:sp>
        <p:nvSpPr>
          <p:cNvPr id="16" name="矩形 15"/>
          <p:cNvSpPr/>
          <p:nvPr/>
        </p:nvSpPr>
        <p:spPr>
          <a:xfrm>
            <a:off x="8627816" y="3637922"/>
            <a:ext cx="3228904" cy="461665"/>
          </a:xfrm>
          <a:prstGeom prst="rect">
            <a:avLst/>
          </a:prstGeom>
        </p:spPr>
        <p:txBody>
          <a:bodyPr wrap="square">
            <a:spAutoFit/>
          </a:bodyPr>
          <a:lstStyle/>
          <a:p>
            <a:r>
              <a:rPr lang="en-US" altLang="zh-CN" sz="2400" b="1" dirty="0" smtClean="0">
                <a:latin typeface="仓耳羽辰体-谷力 W04" charset="-122"/>
                <a:ea typeface="仓耳羽辰体-谷力 W04" charset="-122"/>
              </a:rPr>
              <a:t>React</a:t>
            </a:r>
            <a:r>
              <a:rPr lang="zh-CN" altLang="en-US" sz="2400" b="1" dirty="0" smtClean="0">
                <a:latin typeface="仓耳羽辰体-谷力 W04" charset="-122"/>
                <a:ea typeface="仓耳羽辰体-谷力 W04" charset="-122"/>
              </a:rPr>
              <a:t>和组件库的优势</a:t>
            </a:r>
            <a:endParaRPr lang="zh-CN" altLang="en-US" sz="2400" b="1" dirty="0">
              <a:latin typeface="仓耳羽辰体-谷力 W04" charset="-122"/>
              <a:ea typeface="仓耳羽辰体-谷力 W04" charset="-122"/>
            </a:endParaRPr>
          </a:p>
        </p:txBody>
      </p:sp>
      <p:sp>
        <p:nvSpPr>
          <p:cNvPr id="19" name="矩形 18"/>
          <p:cNvSpPr/>
          <p:nvPr/>
        </p:nvSpPr>
        <p:spPr>
          <a:xfrm>
            <a:off x="8030711" y="3967507"/>
            <a:ext cx="3921257" cy="830997"/>
          </a:xfrm>
          <a:prstGeom prst="rect">
            <a:avLst/>
          </a:prstGeom>
        </p:spPr>
        <p:txBody>
          <a:bodyPr wrap="square">
            <a:spAutoFit/>
          </a:bodyPr>
          <a:lstStyle/>
          <a:p>
            <a:r>
              <a:rPr lang="zh-CN" altLang="en-US" sz="2400" b="1" dirty="0" smtClean="0">
                <a:latin typeface="仓耳羽辰体-谷力 W04" charset="-122"/>
                <a:ea typeface="仓耳羽辰体-谷力 W04" charset="-122"/>
              </a:rPr>
              <a:t>能够熟练使用</a:t>
            </a:r>
            <a:r>
              <a:rPr lang="en-US" altLang="zh-CN" sz="2400" b="1" dirty="0" err="1" smtClean="0">
                <a:latin typeface="仓耳羽辰体-谷力 W04" charset="-122"/>
                <a:ea typeface="仓耳羽辰体-谷力 W04" charset="-122"/>
              </a:rPr>
              <a:t>git</a:t>
            </a:r>
            <a:r>
              <a:rPr lang="zh-CN" altLang="en-US" sz="2400" b="1" dirty="0" smtClean="0">
                <a:latin typeface="仓耳羽辰体-谷力 W04" charset="-122"/>
                <a:ea typeface="仓耳羽辰体-谷力 W04" charset="-122"/>
              </a:rPr>
              <a:t>避免冲突，冲突后也能及时解决</a:t>
            </a:r>
            <a:endParaRPr lang="zh-CN" altLang="en-US" sz="2400" b="1" dirty="0">
              <a:latin typeface="仓耳羽辰体-谷力 W04" charset="-122"/>
              <a:ea typeface="仓耳羽辰体-谷力 W04" charset="-122"/>
            </a:endParaRPr>
          </a:p>
        </p:txBody>
      </p:sp>
      <p:sp>
        <p:nvSpPr>
          <p:cNvPr id="20" name="矩形 19"/>
          <p:cNvSpPr/>
          <p:nvPr/>
        </p:nvSpPr>
        <p:spPr>
          <a:xfrm>
            <a:off x="8229782" y="5161334"/>
            <a:ext cx="3523113" cy="461665"/>
          </a:xfrm>
          <a:prstGeom prst="rect">
            <a:avLst/>
          </a:prstGeom>
        </p:spPr>
        <p:txBody>
          <a:bodyPr wrap="square">
            <a:spAutoFit/>
          </a:bodyPr>
          <a:lstStyle/>
          <a:p>
            <a:r>
              <a:rPr lang="zh-CN" altLang="en-US" sz="2400" b="1" dirty="0" smtClean="0">
                <a:latin typeface="仓耳羽辰体-谷力 W04" charset="-122"/>
                <a:ea typeface="仓耳羽辰体-谷力 W04" charset="-122"/>
              </a:rPr>
              <a:t>交流、文档都更加详细</a:t>
            </a:r>
            <a:endParaRPr lang="zh-CN" altLang="en-US" sz="2400" b="1" dirty="0">
              <a:latin typeface="仓耳羽辰体-谷力 W04" charset="-122"/>
              <a:ea typeface="仓耳羽辰体-谷力 W04" charset="-122"/>
            </a:endParaRPr>
          </a:p>
        </p:txBody>
      </p:sp>
    </p:spTree>
    <p:extLst>
      <p:ext uri="{BB962C8B-B14F-4D97-AF65-F5344CB8AC3E}">
        <p14:creationId xmlns:p14="http://schemas.microsoft.com/office/powerpoint/2010/main" val="42157657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439EB02D-93A1-43DF-89E3-56CC3C76AB78}"/>
              </a:ext>
            </a:extLst>
          </p:cNvPr>
          <p:cNvSpPr/>
          <p:nvPr/>
        </p:nvSpPr>
        <p:spPr>
          <a:xfrm>
            <a:off x="2" y="0"/>
            <a:ext cx="2020388" cy="6858000"/>
          </a:xfrm>
          <a:prstGeom prst="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endParaRPr>
          </a:p>
        </p:txBody>
      </p:sp>
      <p:pic>
        <p:nvPicPr>
          <p:cNvPr id="5" name="图片 4">
            <a:extLst>
              <a:ext uri="{FF2B5EF4-FFF2-40B4-BE49-F238E27FC236}">
                <a16:creationId xmlns:a16="http://schemas.microsoft.com/office/drawing/2014/main" xmlns="" id="{E280C32F-64E1-4E3C-A600-5D692A1DE2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487" b="-4870"/>
          <a:stretch>
            <a:fillRect/>
          </a:stretch>
        </p:blipFill>
        <p:spPr>
          <a:xfrm>
            <a:off x="221927" y="565541"/>
            <a:ext cx="1576537" cy="1286998"/>
          </a:xfrm>
          <a:prstGeom prst="rect">
            <a:avLst/>
          </a:prstGeom>
        </p:spPr>
      </p:pic>
      <p:sp>
        <p:nvSpPr>
          <p:cNvPr id="38" name="文本框 37">
            <a:extLst>
              <a:ext uri="{FF2B5EF4-FFF2-40B4-BE49-F238E27FC236}">
                <a16:creationId xmlns:a16="http://schemas.microsoft.com/office/drawing/2014/main" xmlns="" id="{797B8F14-359C-4A2D-AD2A-EE27BAF07DCC}"/>
              </a:ext>
            </a:extLst>
          </p:cNvPr>
          <p:cNvSpPr txBox="1"/>
          <p:nvPr/>
        </p:nvSpPr>
        <p:spPr>
          <a:xfrm>
            <a:off x="2218360" y="-162739"/>
            <a:ext cx="4246986" cy="1042273"/>
          </a:xfrm>
          <a:prstGeom prst="rect">
            <a:avLst/>
          </a:prstGeom>
          <a:noFill/>
        </p:spPr>
        <p:txBody>
          <a:bodyPr wrap="square">
            <a:spAutoFit/>
          </a:bodyPr>
          <a:lstStyle/>
          <a:p>
            <a:pPr>
              <a:lnSpc>
                <a:spcPct val="200000"/>
              </a:lnSpc>
            </a:pPr>
            <a:r>
              <a:rPr lang="zh-CN" altLang="en-US" sz="3600" b="1" dirty="0" smtClean="0">
                <a:latin typeface="仓耳羽辰体-谷力 W04" panose="02020400000000000000" pitchFamily="18" charset="-122"/>
                <a:ea typeface="仓耳羽辰体-谷力 W04" panose="02020400000000000000" pitchFamily="18" charset="-122"/>
              </a:rPr>
              <a:t>感悟</a:t>
            </a:r>
            <a:endParaRPr lang="en-US" altLang="zh-CN" sz="3600" b="1" dirty="0">
              <a:latin typeface="仓耳羽辰体-谷力 W04" panose="02020400000000000000" pitchFamily="18" charset="-122"/>
              <a:ea typeface="仓耳羽辰体-谷力 W04" panose="02020400000000000000" pitchFamily="18" charset="-122"/>
            </a:endParaRPr>
          </a:p>
        </p:txBody>
      </p:sp>
      <p:cxnSp>
        <p:nvCxnSpPr>
          <p:cNvPr id="17" name="直接连接符 16">
            <a:extLst>
              <a:ext uri="{FF2B5EF4-FFF2-40B4-BE49-F238E27FC236}">
                <a16:creationId xmlns:a16="http://schemas.microsoft.com/office/drawing/2014/main" xmlns="" id="{17452E40-4CF7-49CD-B2F7-78535396D8C1}"/>
              </a:ext>
            </a:extLst>
          </p:cNvPr>
          <p:cNvCxnSpPr>
            <a:cxnSpLocks/>
          </p:cNvCxnSpPr>
          <p:nvPr/>
        </p:nvCxnSpPr>
        <p:spPr>
          <a:xfrm>
            <a:off x="2218360" y="947776"/>
            <a:ext cx="8870550" cy="0"/>
          </a:xfrm>
          <a:prstGeom prst="line">
            <a:avLst/>
          </a:prstGeom>
          <a:ln w="28575">
            <a:solidFill>
              <a:srgbClr val="C0000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xmlns="" id="{73572A05-F8DD-4316-AD27-888FCCF6E3D2}"/>
              </a:ext>
            </a:extLst>
          </p:cNvPr>
          <p:cNvSpPr txBox="1"/>
          <p:nvPr/>
        </p:nvSpPr>
        <p:spPr>
          <a:xfrm>
            <a:off x="8030713" y="-144080"/>
            <a:ext cx="4161287" cy="830997"/>
          </a:xfrm>
          <a:prstGeom prst="rect">
            <a:avLst/>
          </a:prstGeom>
          <a:noFill/>
        </p:spPr>
        <p:txBody>
          <a:bodyPr wrap="square">
            <a:spAutoFit/>
          </a:bodyPr>
          <a:lstStyle/>
          <a:p>
            <a:pPr>
              <a:lnSpc>
                <a:spcPct val="200000"/>
              </a:lnSpc>
            </a:pPr>
            <a:r>
              <a:rPr lang="zh-CN" altLang="en-US" sz="2000" dirty="0">
                <a:solidFill>
                  <a:schemeClr val="tx1">
                    <a:lumMod val="50000"/>
                    <a:lumOff val="50000"/>
                  </a:schemeClr>
                </a:solidFill>
                <a:latin typeface="仓耳羽辰体-谷力 W04" panose="02020400000000000000" pitchFamily="18" charset="-122"/>
                <a:ea typeface="仓耳羽辰体-谷力 W04" panose="02020400000000000000" pitchFamily="18" charset="-122"/>
              </a:rPr>
              <a:t>选题背景 </a:t>
            </a:r>
            <a:r>
              <a:rPr lang="en-US" altLang="zh-CN" sz="2000" dirty="0">
                <a:latin typeface="仓耳羽辰体-谷力 W04" panose="02020400000000000000" pitchFamily="18" charset="-122"/>
                <a:ea typeface="仓耳羽辰体-谷力 W04" panose="02020400000000000000" pitchFamily="18" charset="-122"/>
              </a:rPr>
              <a:t>| </a:t>
            </a:r>
            <a:r>
              <a:rPr lang="zh-CN" altLang="en-US" sz="2400" b="1" dirty="0">
                <a:latin typeface="仓耳羽辰体-谷力 W04" panose="02020400000000000000" pitchFamily="18" charset="-122"/>
                <a:ea typeface="仓耳羽辰体-谷力 W04" panose="02020400000000000000" pitchFamily="18" charset="-122"/>
              </a:rPr>
              <a:t>研究意义 </a:t>
            </a:r>
            <a:r>
              <a:rPr lang="en-US" altLang="zh-CN" sz="2000" dirty="0">
                <a:solidFill>
                  <a:schemeClr val="tx1">
                    <a:lumMod val="50000"/>
                    <a:lumOff val="50000"/>
                  </a:schemeClr>
                </a:solidFill>
                <a:latin typeface="仓耳羽辰体-谷力 W04" panose="02020400000000000000" pitchFamily="18" charset="-122"/>
                <a:ea typeface="仓耳羽辰体-谷力 W04" panose="02020400000000000000" pitchFamily="18" charset="-122"/>
              </a:rPr>
              <a:t>| </a:t>
            </a:r>
            <a:r>
              <a:rPr lang="zh-CN" altLang="en-US" sz="2000" dirty="0">
                <a:solidFill>
                  <a:schemeClr val="tx1">
                    <a:lumMod val="50000"/>
                    <a:lumOff val="50000"/>
                  </a:schemeClr>
                </a:solidFill>
                <a:latin typeface="仓耳羽辰体-谷力 W04" panose="02020400000000000000" pitchFamily="18" charset="-122"/>
                <a:ea typeface="仓耳羽辰体-谷力 W04" panose="02020400000000000000" pitchFamily="18" charset="-122"/>
              </a:rPr>
              <a:t>迭代总结</a:t>
            </a:r>
            <a:endParaRPr lang="en-US" altLang="zh-CN" sz="2000" dirty="0">
              <a:solidFill>
                <a:schemeClr val="tx1">
                  <a:lumMod val="50000"/>
                  <a:lumOff val="50000"/>
                </a:schemeClr>
              </a:solidFill>
              <a:latin typeface="仓耳羽辰体-谷力 W04" panose="02020400000000000000" pitchFamily="18" charset="-122"/>
              <a:ea typeface="仓耳羽辰体-谷力 W04" panose="02020400000000000000" pitchFamily="18" charset="-122"/>
            </a:endParaRPr>
          </a:p>
        </p:txBody>
      </p:sp>
      <p:sp>
        <p:nvSpPr>
          <p:cNvPr id="10" name="矩形 9">
            <a:extLst>
              <a:ext uri="{FF2B5EF4-FFF2-40B4-BE49-F238E27FC236}">
                <a16:creationId xmlns:a16="http://schemas.microsoft.com/office/drawing/2014/main" xmlns="" id="{46D41352-26B6-44E5-9914-8FA20A27793F}"/>
              </a:ext>
            </a:extLst>
          </p:cNvPr>
          <p:cNvSpPr/>
          <p:nvPr/>
        </p:nvSpPr>
        <p:spPr>
          <a:xfrm>
            <a:off x="101745" y="5079428"/>
            <a:ext cx="1888309" cy="75909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38">
            <a:extLst>
              <a:ext uri="{FF2B5EF4-FFF2-40B4-BE49-F238E27FC236}">
                <a16:creationId xmlns:a16="http://schemas.microsoft.com/office/drawing/2014/main" xmlns="" id="{BD91D239-096D-4F51-A430-A9912B9F4747}"/>
              </a:ext>
            </a:extLst>
          </p:cNvPr>
          <p:cNvSpPr txBox="1"/>
          <p:nvPr/>
        </p:nvSpPr>
        <p:spPr>
          <a:xfrm>
            <a:off x="-379045" y="1898985"/>
            <a:ext cx="2778700" cy="3939540"/>
          </a:xfrm>
          <a:prstGeom prst="rect">
            <a:avLst/>
          </a:prstGeom>
          <a:noFill/>
        </p:spPr>
        <p:txBody>
          <a:bodyPr wrap="square">
            <a:spAutoFit/>
          </a:bodyPr>
          <a:lstStyle/>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软件功能展示</a:t>
            </a:r>
            <a:endParaRPr lang="en-US" altLang="zh-CN"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产品特色与创新</a:t>
            </a:r>
            <a:endParaRPr lang="en-US" altLang="zh-CN" sz="2000" dirty="0" smtClean="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a:solidFill>
                  <a:schemeClr val="bg1"/>
                </a:solidFill>
                <a:latin typeface="仓耳羽辰体-谷力 W04" panose="02020400000000000000" pitchFamily="18" charset="-122"/>
                <a:ea typeface="仓耳羽辰体-谷力 W04" panose="02020400000000000000" pitchFamily="18" charset="-122"/>
              </a:rPr>
              <a:t>软件</a:t>
            </a: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架构设计</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a:solidFill>
                  <a:schemeClr val="bg1"/>
                </a:solidFill>
                <a:latin typeface="仓耳羽辰体-谷力 W04" panose="02020400000000000000" pitchFamily="18" charset="-122"/>
                <a:ea typeface="仓耳羽辰体-谷力 W04" panose="02020400000000000000" pitchFamily="18" charset="-122"/>
              </a:rPr>
              <a:t>关键技术</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b="1" dirty="0" smtClean="0">
                <a:latin typeface="仓耳羽辰体-谷力 W04" panose="02020400000000000000" pitchFamily="18" charset="-122"/>
                <a:ea typeface="仓耳羽辰体-谷力 W04" panose="02020400000000000000" pitchFamily="18" charset="-122"/>
              </a:rPr>
              <a:t>经验教训</a:t>
            </a:r>
            <a:endParaRPr lang="zh-CN" altLang="en-US" sz="2000" b="1" dirty="0">
              <a:latin typeface="仓耳羽辰体-谷力 W04" panose="02020400000000000000" pitchFamily="18" charset="-122"/>
              <a:ea typeface="仓耳羽辰体-谷力 W04" panose="02020400000000000000" pitchFamily="18" charset="-122"/>
            </a:endParaRPr>
          </a:p>
        </p:txBody>
      </p:sp>
      <p:sp>
        <p:nvSpPr>
          <p:cNvPr id="12" name="矩形 11"/>
          <p:cNvSpPr/>
          <p:nvPr/>
        </p:nvSpPr>
        <p:spPr>
          <a:xfrm>
            <a:off x="2779092" y="1908551"/>
            <a:ext cx="8539147" cy="461665"/>
          </a:xfrm>
          <a:prstGeom prst="rect">
            <a:avLst/>
          </a:prstGeom>
        </p:spPr>
        <p:txBody>
          <a:bodyPr wrap="square">
            <a:spAutoFit/>
          </a:bodyPr>
          <a:lstStyle/>
          <a:p>
            <a:r>
              <a:rPr lang="zh-CN" altLang="en-US" sz="2400" b="1" dirty="0" smtClean="0">
                <a:latin typeface="仓耳羽辰体-谷力 W04" charset="-122"/>
                <a:ea typeface="仓耳羽辰体-谷力 W04" charset="-122"/>
              </a:rPr>
              <a:t>王晨丞：一个东西不存在是有理由的</a:t>
            </a:r>
            <a:endParaRPr lang="zh-CN" altLang="en-US" sz="2400" b="1" dirty="0">
              <a:latin typeface="仓耳羽辰体-谷力 W04" charset="-122"/>
              <a:ea typeface="仓耳羽辰体-谷力 W04" charset="-122"/>
            </a:endParaRPr>
          </a:p>
        </p:txBody>
      </p:sp>
      <p:sp>
        <p:nvSpPr>
          <p:cNvPr id="13" name="矩形 12"/>
          <p:cNvSpPr/>
          <p:nvPr/>
        </p:nvSpPr>
        <p:spPr>
          <a:xfrm>
            <a:off x="2850212" y="2943342"/>
            <a:ext cx="8539147" cy="461665"/>
          </a:xfrm>
          <a:prstGeom prst="rect">
            <a:avLst/>
          </a:prstGeom>
        </p:spPr>
        <p:txBody>
          <a:bodyPr wrap="square">
            <a:spAutoFit/>
          </a:bodyPr>
          <a:lstStyle/>
          <a:p>
            <a:r>
              <a:rPr lang="zh-CN" altLang="en-US" sz="2400" b="1" dirty="0" smtClean="0">
                <a:latin typeface="仓耳羽辰体-谷力 W04" charset="-122"/>
                <a:ea typeface="仓耳羽辰体-谷力 W04" charset="-122"/>
              </a:rPr>
              <a:t>项百川：</a:t>
            </a:r>
            <a:r>
              <a:rPr lang="zh-CN" altLang="en-US" sz="2400" b="1" dirty="0" smtClean="0">
                <a:latin typeface="仓耳羽辰体-谷力 W04" charset="-122"/>
                <a:ea typeface="仓耳羽辰体-谷力 W04" charset="-122"/>
              </a:rPr>
              <a:t>从需求出发很重要</a:t>
            </a:r>
            <a:endParaRPr lang="zh-CN" altLang="en-US" sz="2400" b="1" dirty="0">
              <a:latin typeface="仓耳羽辰体-谷力 W04" charset="-122"/>
              <a:ea typeface="仓耳羽辰体-谷力 W04" charset="-122"/>
            </a:endParaRPr>
          </a:p>
        </p:txBody>
      </p:sp>
      <p:sp>
        <p:nvSpPr>
          <p:cNvPr id="14" name="矩形 13"/>
          <p:cNvSpPr/>
          <p:nvPr/>
        </p:nvSpPr>
        <p:spPr>
          <a:xfrm>
            <a:off x="2874118" y="4010142"/>
            <a:ext cx="8539147" cy="461665"/>
          </a:xfrm>
          <a:prstGeom prst="rect">
            <a:avLst/>
          </a:prstGeom>
        </p:spPr>
        <p:txBody>
          <a:bodyPr wrap="square">
            <a:spAutoFit/>
          </a:bodyPr>
          <a:lstStyle/>
          <a:p>
            <a:r>
              <a:rPr lang="zh-CN" altLang="en-US" sz="2400" b="1" dirty="0">
                <a:latin typeface="仓耳羽辰体-谷力 W04" charset="-122"/>
                <a:ea typeface="仓耳羽辰体-谷力 W04" charset="-122"/>
              </a:rPr>
              <a:t>龚畅玮</a:t>
            </a:r>
            <a:r>
              <a:rPr lang="zh-CN" altLang="en-US" sz="2400" b="1" dirty="0" smtClean="0">
                <a:latin typeface="仓耳羽辰体-谷力 W04" charset="-122"/>
                <a:ea typeface="仓耳羽辰体-谷力 W04" charset="-122"/>
              </a:rPr>
              <a:t>：要明晰自己的能力与责任</a:t>
            </a:r>
            <a:endParaRPr lang="zh-CN" altLang="en-US" sz="2400" b="1" dirty="0">
              <a:latin typeface="仓耳羽辰体-谷力 W04" charset="-122"/>
              <a:ea typeface="仓耳羽辰体-谷力 W04" charset="-122"/>
            </a:endParaRPr>
          </a:p>
        </p:txBody>
      </p:sp>
    </p:spTree>
    <p:extLst>
      <p:ext uri="{BB962C8B-B14F-4D97-AF65-F5344CB8AC3E}">
        <p14:creationId xmlns:p14="http://schemas.microsoft.com/office/powerpoint/2010/main" val="7598000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FD20647A-EF3E-4155-AA0A-FBAEAD67DFD9}"/>
              </a:ext>
            </a:extLst>
          </p:cNvPr>
          <p:cNvSpPr/>
          <p:nvPr/>
        </p:nvSpPr>
        <p:spPr>
          <a:xfrm>
            <a:off x="0" y="0"/>
            <a:ext cx="12192000" cy="1147084"/>
          </a:xfrm>
          <a:prstGeom prst="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endParaRPr>
          </a:p>
        </p:txBody>
      </p:sp>
      <p:sp>
        <p:nvSpPr>
          <p:cNvPr id="4" name="矩形 3">
            <a:extLst>
              <a:ext uri="{FF2B5EF4-FFF2-40B4-BE49-F238E27FC236}">
                <a16:creationId xmlns:a16="http://schemas.microsoft.com/office/drawing/2014/main" xmlns="" id="{88CC7180-4294-4F72-A354-549792F80B0B}"/>
              </a:ext>
            </a:extLst>
          </p:cNvPr>
          <p:cNvSpPr/>
          <p:nvPr/>
        </p:nvSpPr>
        <p:spPr>
          <a:xfrm>
            <a:off x="0" y="5710916"/>
            <a:ext cx="12192000" cy="1147084"/>
          </a:xfrm>
          <a:prstGeom prst="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endParaRPr>
          </a:p>
        </p:txBody>
      </p:sp>
      <p:sp>
        <p:nvSpPr>
          <p:cNvPr id="6" name="文本框 5">
            <a:extLst>
              <a:ext uri="{FF2B5EF4-FFF2-40B4-BE49-F238E27FC236}">
                <a16:creationId xmlns:a16="http://schemas.microsoft.com/office/drawing/2014/main" xmlns="" id="{B85EA23B-5B68-405F-B89E-946C100F5F5D}"/>
              </a:ext>
            </a:extLst>
          </p:cNvPr>
          <p:cNvSpPr txBox="1"/>
          <p:nvPr/>
        </p:nvSpPr>
        <p:spPr>
          <a:xfrm>
            <a:off x="2928931" y="1524817"/>
            <a:ext cx="6334131" cy="1862048"/>
          </a:xfrm>
          <a:prstGeom prst="rect">
            <a:avLst/>
          </a:prstGeom>
          <a:noFill/>
        </p:spPr>
        <p:txBody>
          <a:bodyPr wrap="square">
            <a:spAutoFit/>
          </a:bodyPr>
          <a:lstStyle/>
          <a:p>
            <a:r>
              <a:rPr lang="zh-CN" altLang="en-US" sz="11500" kern="2000" spc="500" dirty="0">
                <a:latin typeface="仓耳羽辰体-谷力 W04" panose="02020400000000000000" pitchFamily="18" charset="-122"/>
                <a:ea typeface="仓耳羽辰体-谷力 W04" panose="02020400000000000000" pitchFamily="18" charset="-122"/>
              </a:rPr>
              <a:t>谢谢观看</a:t>
            </a:r>
            <a:endParaRPr lang="zh-CN" altLang="en-US" sz="11500" kern="2000" spc="500" dirty="0"/>
          </a:p>
        </p:txBody>
      </p:sp>
      <p:sp>
        <p:nvSpPr>
          <p:cNvPr id="7" name="文本框 6">
            <a:extLst>
              <a:ext uri="{FF2B5EF4-FFF2-40B4-BE49-F238E27FC236}">
                <a16:creationId xmlns:a16="http://schemas.microsoft.com/office/drawing/2014/main" xmlns="" id="{C09ADCAF-A25D-4101-80A1-1418AAE7F8C1}"/>
              </a:ext>
            </a:extLst>
          </p:cNvPr>
          <p:cNvSpPr txBox="1"/>
          <p:nvPr/>
        </p:nvSpPr>
        <p:spPr>
          <a:xfrm>
            <a:off x="3006635" y="3773390"/>
            <a:ext cx="6178725" cy="769441"/>
          </a:xfrm>
          <a:prstGeom prst="rect">
            <a:avLst/>
          </a:prstGeom>
          <a:noFill/>
        </p:spPr>
        <p:txBody>
          <a:bodyPr wrap="square">
            <a:spAutoFit/>
          </a:bodyPr>
          <a:lstStyle/>
          <a:p>
            <a:r>
              <a:rPr lang="zh-CN" altLang="en-US" sz="4400" kern="2000" spc="150" dirty="0">
                <a:latin typeface="仓耳羽辰体-谷力 W04" panose="02020400000000000000" pitchFamily="18" charset="-122"/>
                <a:ea typeface="仓耳羽辰体-谷力 W04" panose="02020400000000000000" pitchFamily="18" charset="-122"/>
              </a:rPr>
              <a:t>恳请各位老师批评指正！</a:t>
            </a:r>
            <a:endParaRPr lang="zh-CN" altLang="en-US" sz="4400" kern="2000" spc="150" dirty="0"/>
          </a:p>
        </p:txBody>
      </p:sp>
      <p:pic>
        <p:nvPicPr>
          <p:cNvPr id="5" name="图片 4">
            <a:extLst>
              <a:ext uri="{FF2B5EF4-FFF2-40B4-BE49-F238E27FC236}">
                <a16:creationId xmlns:a16="http://schemas.microsoft.com/office/drawing/2014/main" xmlns="" id="{CB0FBE23-64F3-48D0-80A8-453882215721}"/>
              </a:ext>
            </a:extLst>
          </p:cNvPr>
          <p:cNvPicPr>
            <a:picLocks noChangeAspect="1"/>
          </p:cNvPicPr>
          <p:nvPr/>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6647" y="125621"/>
            <a:ext cx="2725063" cy="895841"/>
          </a:xfrm>
          <a:prstGeom prst="rect">
            <a:avLst/>
          </a:prstGeom>
        </p:spPr>
      </p:pic>
    </p:spTree>
    <p:extLst>
      <p:ext uri="{BB962C8B-B14F-4D97-AF65-F5344CB8AC3E}">
        <p14:creationId xmlns:p14="http://schemas.microsoft.com/office/powerpoint/2010/main" val="16194247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439EB02D-93A1-43DF-89E3-56CC3C76AB78}"/>
              </a:ext>
            </a:extLst>
          </p:cNvPr>
          <p:cNvSpPr/>
          <p:nvPr/>
        </p:nvSpPr>
        <p:spPr>
          <a:xfrm>
            <a:off x="0" y="0"/>
            <a:ext cx="3306619" cy="6858000"/>
          </a:xfrm>
          <a:prstGeom prst="rect">
            <a:avLst/>
          </a:prstGeom>
          <a:solidFill>
            <a:srgbClr val="C8161E"/>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endParaRPr>
          </a:p>
        </p:txBody>
      </p:sp>
      <p:pic>
        <p:nvPicPr>
          <p:cNvPr id="5" name="图片 4">
            <a:extLst>
              <a:ext uri="{FF2B5EF4-FFF2-40B4-BE49-F238E27FC236}">
                <a16:creationId xmlns:a16="http://schemas.microsoft.com/office/drawing/2014/main" xmlns="" id="{E280C32F-64E1-4E3C-A600-5D692A1DE21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67487" b="-4870"/>
          <a:stretch>
            <a:fillRect/>
          </a:stretch>
        </p:blipFill>
        <p:spPr>
          <a:xfrm>
            <a:off x="865039" y="404406"/>
            <a:ext cx="1576537" cy="1286998"/>
          </a:xfrm>
          <a:prstGeom prst="rect">
            <a:avLst/>
          </a:prstGeom>
        </p:spPr>
      </p:pic>
      <p:sp>
        <p:nvSpPr>
          <p:cNvPr id="7" name="文本框 6">
            <a:extLst>
              <a:ext uri="{FF2B5EF4-FFF2-40B4-BE49-F238E27FC236}">
                <a16:creationId xmlns:a16="http://schemas.microsoft.com/office/drawing/2014/main" xmlns="" id="{1EDC9AB6-7A40-4AC1-8C94-29AECEE3B432}"/>
              </a:ext>
            </a:extLst>
          </p:cNvPr>
          <p:cNvSpPr txBox="1"/>
          <p:nvPr/>
        </p:nvSpPr>
        <p:spPr>
          <a:xfrm>
            <a:off x="531090" y="2425955"/>
            <a:ext cx="2244436" cy="1200329"/>
          </a:xfrm>
          <a:prstGeom prst="rect">
            <a:avLst/>
          </a:prstGeom>
          <a:noFill/>
        </p:spPr>
        <p:txBody>
          <a:bodyPr wrap="square">
            <a:spAutoFit/>
          </a:bodyPr>
          <a:lstStyle/>
          <a:p>
            <a:r>
              <a:rPr lang="zh-CN" altLang="en-US" sz="7200" dirty="0">
                <a:solidFill>
                  <a:schemeClr val="bg1"/>
                </a:solidFill>
                <a:latin typeface="仓耳羽辰体-谷力 W04" panose="02020400000000000000" pitchFamily="18" charset="-122"/>
                <a:ea typeface="仓耳羽辰体-谷力 W04" panose="02020400000000000000" pitchFamily="18" charset="-122"/>
              </a:rPr>
              <a:t>目 录</a:t>
            </a:r>
            <a:endParaRPr lang="zh-CN" altLang="en-US" sz="7200" dirty="0">
              <a:solidFill>
                <a:schemeClr val="bg1"/>
              </a:solidFill>
            </a:endParaRPr>
          </a:p>
        </p:txBody>
      </p:sp>
      <p:sp>
        <p:nvSpPr>
          <p:cNvPr id="8" name="文本框 7">
            <a:extLst>
              <a:ext uri="{FF2B5EF4-FFF2-40B4-BE49-F238E27FC236}">
                <a16:creationId xmlns:a16="http://schemas.microsoft.com/office/drawing/2014/main" xmlns="" id="{B7748870-8D2B-42CE-9130-7816195AB468}"/>
              </a:ext>
            </a:extLst>
          </p:cNvPr>
          <p:cNvSpPr txBox="1"/>
          <p:nvPr/>
        </p:nvSpPr>
        <p:spPr>
          <a:xfrm>
            <a:off x="435260" y="3626284"/>
            <a:ext cx="2436094" cy="830997"/>
          </a:xfrm>
          <a:prstGeom prst="rect">
            <a:avLst/>
          </a:prstGeom>
          <a:noFill/>
        </p:spPr>
        <p:txBody>
          <a:bodyPr wrap="square">
            <a:spAutoFit/>
          </a:bodyPr>
          <a:lstStyle/>
          <a:p>
            <a:r>
              <a:rPr lang="en-US" altLang="zh-CN" sz="4800" dirty="0">
                <a:solidFill>
                  <a:schemeClr val="bg1"/>
                </a:solidFill>
                <a:latin typeface="仓耳羽辰体-谷力 W04" panose="02020400000000000000" pitchFamily="18" charset="-122"/>
                <a:ea typeface="仓耳羽辰体-谷力 W04" panose="02020400000000000000" pitchFamily="18" charset="-122"/>
              </a:rPr>
              <a:t>contents</a:t>
            </a:r>
            <a:endParaRPr lang="zh-CN" altLang="en-US" sz="4800" dirty="0">
              <a:solidFill>
                <a:schemeClr val="bg1"/>
              </a:solidFill>
            </a:endParaRPr>
          </a:p>
        </p:txBody>
      </p:sp>
      <p:grpSp>
        <p:nvGrpSpPr>
          <p:cNvPr id="44" name="组合 43">
            <a:extLst>
              <a:ext uri="{FF2B5EF4-FFF2-40B4-BE49-F238E27FC236}">
                <a16:creationId xmlns:a16="http://schemas.microsoft.com/office/drawing/2014/main" xmlns="" id="{F7167BB6-04D1-4F04-BB8D-FDD80DD7BA24}"/>
              </a:ext>
            </a:extLst>
          </p:cNvPr>
          <p:cNvGrpSpPr/>
          <p:nvPr/>
        </p:nvGrpSpPr>
        <p:grpSpPr>
          <a:xfrm>
            <a:off x="6368282" y="1197676"/>
            <a:ext cx="3894303" cy="4462648"/>
            <a:chOff x="6273391" y="1312317"/>
            <a:chExt cx="3894303" cy="4462648"/>
          </a:xfrm>
        </p:grpSpPr>
        <p:grpSp>
          <p:nvGrpSpPr>
            <p:cNvPr id="22" name="组合 21">
              <a:extLst>
                <a:ext uri="{FF2B5EF4-FFF2-40B4-BE49-F238E27FC236}">
                  <a16:creationId xmlns:a16="http://schemas.microsoft.com/office/drawing/2014/main" xmlns="" id="{2F4622CD-F06C-4721-B96E-BE8AC8CF82C6}"/>
                </a:ext>
              </a:extLst>
            </p:cNvPr>
            <p:cNvGrpSpPr/>
            <p:nvPr/>
          </p:nvGrpSpPr>
          <p:grpSpPr>
            <a:xfrm>
              <a:off x="6273391" y="1312317"/>
              <a:ext cx="612000" cy="612000"/>
              <a:chOff x="7010399" y="2045140"/>
              <a:chExt cx="587230" cy="609805"/>
            </a:xfrm>
          </p:grpSpPr>
          <p:sp>
            <p:nvSpPr>
              <p:cNvPr id="18" name="矩形: 圆角 17">
                <a:extLst>
                  <a:ext uri="{FF2B5EF4-FFF2-40B4-BE49-F238E27FC236}">
                    <a16:creationId xmlns:a16="http://schemas.microsoft.com/office/drawing/2014/main" xmlns="" id="{1475B480-4AF6-4F82-9FF7-5A6F701B481C}"/>
                  </a:ext>
                </a:extLst>
              </p:cNvPr>
              <p:cNvSpPr/>
              <p:nvPr/>
            </p:nvSpPr>
            <p:spPr>
              <a:xfrm>
                <a:off x="7010399" y="2045140"/>
                <a:ext cx="587230" cy="577818"/>
              </a:xfrm>
              <a:prstGeom prst="roundRect">
                <a:avLst/>
              </a:prstGeom>
              <a:solidFill>
                <a:srgbClr val="C816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xmlns="" id="{9A22EFEC-1CFE-465B-AB94-237AD39CCC77}"/>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latin typeface="仓耳羽辰体-谷力 W04" panose="02020400000000000000" pitchFamily="18" charset="-122"/>
                    <a:ea typeface="仓耳羽辰体-谷力 W04" panose="02020400000000000000" pitchFamily="18" charset="-122"/>
                  </a:rPr>
                  <a:t>1</a:t>
                </a:r>
                <a:endParaRPr lang="zh-CN" altLang="en-US" sz="3200" dirty="0"/>
              </a:p>
            </p:txBody>
          </p:sp>
        </p:grpSp>
        <p:grpSp>
          <p:nvGrpSpPr>
            <p:cNvPr id="23" name="组合 22">
              <a:extLst>
                <a:ext uri="{FF2B5EF4-FFF2-40B4-BE49-F238E27FC236}">
                  <a16:creationId xmlns:a16="http://schemas.microsoft.com/office/drawing/2014/main" xmlns="" id="{60FD5BA8-7CC4-4BBA-9BCC-6E1C3A3AE34C}"/>
                </a:ext>
              </a:extLst>
            </p:cNvPr>
            <p:cNvGrpSpPr/>
            <p:nvPr/>
          </p:nvGrpSpPr>
          <p:grpSpPr>
            <a:xfrm>
              <a:off x="6277377" y="5162965"/>
              <a:ext cx="612000" cy="612000"/>
              <a:chOff x="7010399" y="2045140"/>
              <a:chExt cx="587230" cy="609805"/>
            </a:xfrm>
          </p:grpSpPr>
          <p:sp>
            <p:nvSpPr>
              <p:cNvPr id="24" name="矩形: 圆角 23">
                <a:extLst>
                  <a:ext uri="{FF2B5EF4-FFF2-40B4-BE49-F238E27FC236}">
                    <a16:creationId xmlns:a16="http://schemas.microsoft.com/office/drawing/2014/main" xmlns="" id="{16F6369C-5DFA-405D-93EE-CFBBB0DB0B24}"/>
                  </a:ext>
                </a:extLst>
              </p:cNvPr>
              <p:cNvSpPr/>
              <p:nvPr/>
            </p:nvSpPr>
            <p:spPr>
              <a:xfrm>
                <a:off x="7010399" y="2045140"/>
                <a:ext cx="587230" cy="577818"/>
              </a:xfrm>
              <a:prstGeom prst="roundRect">
                <a:avLst/>
              </a:prstGeom>
              <a:solidFill>
                <a:srgbClr val="C816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xmlns="" id="{8E086720-9C37-46B4-A078-6E3463D4EF8B}"/>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latin typeface="仓耳羽辰体-谷力 W04" panose="02020400000000000000" pitchFamily="18" charset="-122"/>
                    <a:ea typeface="仓耳羽辰体-谷力 W04" panose="02020400000000000000" pitchFamily="18" charset="-122"/>
                  </a:rPr>
                  <a:t>5</a:t>
                </a:r>
                <a:endParaRPr lang="zh-CN" altLang="en-US" sz="3200" dirty="0"/>
              </a:p>
            </p:txBody>
          </p:sp>
        </p:grpSp>
        <p:grpSp>
          <p:nvGrpSpPr>
            <p:cNvPr id="29" name="组合 28">
              <a:extLst>
                <a:ext uri="{FF2B5EF4-FFF2-40B4-BE49-F238E27FC236}">
                  <a16:creationId xmlns:a16="http://schemas.microsoft.com/office/drawing/2014/main" xmlns="" id="{C4C630DB-5ACB-4B8E-BEB2-021F288ADF41}"/>
                </a:ext>
              </a:extLst>
            </p:cNvPr>
            <p:cNvGrpSpPr/>
            <p:nvPr/>
          </p:nvGrpSpPr>
          <p:grpSpPr>
            <a:xfrm>
              <a:off x="6285349" y="2274979"/>
              <a:ext cx="612000" cy="612000"/>
              <a:chOff x="7010399" y="2045140"/>
              <a:chExt cx="587230" cy="609805"/>
            </a:xfrm>
          </p:grpSpPr>
          <p:sp>
            <p:nvSpPr>
              <p:cNvPr id="30" name="矩形: 圆角 29">
                <a:extLst>
                  <a:ext uri="{FF2B5EF4-FFF2-40B4-BE49-F238E27FC236}">
                    <a16:creationId xmlns:a16="http://schemas.microsoft.com/office/drawing/2014/main" xmlns="" id="{B15B0C35-A37C-49D3-8B0C-9B83A78A058A}"/>
                  </a:ext>
                </a:extLst>
              </p:cNvPr>
              <p:cNvSpPr/>
              <p:nvPr/>
            </p:nvSpPr>
            <p:spPr>
              <a:xfrm>
                <a:off x="7010399" y="2045140"/>
                <a:ext cx="587230" cy="577818"/>
              </a:xfrm>
              <a:prstGeom prst="roundRect">
                <a:avLst/>
              </a:prstGeom>
              <a:solidFill>
                <a:srgbClr val="C816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xmlns="" id="{D4F540DC-FDFF-4205-901C-80536F404420}"/>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latin typeface="仓耳羽辰体-谷力 W04" panose="02020400000000000000" pitchFamily="18" charset="-122"/>
                    <a:ea typeface="仓耳羽辰体-谷力 W04" panose="02020400000000000000" pitchFamily="18" charset="-122"/>
                  </a:rPr>
                  <a:t>2</a:t>
                </a:r>
                <a:endParaRPr lang="zh-CN" altLang="en-US" sz="3200" dirty="0"/>
              </a:p>
            </p:txBody>
          </p:sp>
        </p:grpSp>
        <p:grpSp>
          <p:nvGrpSpPr>
            <p:cNvPr id="32" name="组合 31">
              <a:extLst>
                <a:ext uri="{FF2B5EF4-FFF2-40B4-BE49-F238E27FC236}">
                  <a16:creationId xmlns:a16="http://schemas.microsoft.com/office/drawing/2014/main" xmlns="" id="{64CB4392-4C36-45C4-AA2D-68ABD25577EB}"/>
                </a:ext>
              </a:extLst>
            </p:cNvPr>
            <p:cNvGrpSpPr/>
            <p:nvPr/>
          </p:nvGrpSpPr>
          <p:grpSpPr>
            <a:xfrm>
              <a:off x="6289335" y="3237641"/>
              <a:ext cx="612000" cy="612000"/>
              <a:chOff x="7010399" y="2045140"/>
              <a:chExt cx="587230" cy="609805"/>
            </a:xfrm>
          </p:grpSpPr>
          <p:sp>
            <p:nvSpPr>
              <p:cNvPr id="33" name="矩形: 圆角 32">
                <a:extLst>
                  <a:ext uri="{FF2B5EF4-FFF2-40B4-BE49-F238E27FC236}">
                    <a16:creationId xmlns:a16="http://schemas.microsoft.com/office/drawing/2014/main" xmlns="" id="{C9F927FF-AFCE-44B4-A741-DF921630101B}"/>
                  </a:ext>
                </a:extLst>
              </p:cNvPr>
              <p:cNvSpPr/>
              <p:nvPr/>
            </p:nvSpPr>
            <p:spPr>
              <a:xfrm>
                <a:off x="7010399" y="2045140"/>
                <a:ext cx="587230" cy="577818"/>
              </a:xfrm>
              <a:prstGeom prst="roundRect">
                <a:avLst/>
              </a:prstGeom>
              <a:solidFill>
                <a:srgbClr val="C816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xmlns="" id="{D8975A98-5A9B-4157-BD52-4456EEA6AC0C}"/>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latin typeface="仓耳羽辰体-谷力 W04" panose="02020400000000000000" pitchFamily="18" charset="-122"/>
                    <a:ea typeface="仓耳羽辰体-谷力 W04" panose="02020400000000000000" pitchFamily="18" charset="-122"/>
                  </a:rPr>
                  <a:t>3</a:t>
                </a:r>
                <a:endParaRPr lang="zh-CN" altLang="en-US" sz="3200" dirty="0"/>
              </a:p>
            </p:txBody>
          </p:sp>
        </p:grpSp>
        <p:grpSp>
          <p:nvGrpSpPr>
            <p:cNvPr id="35" name="组合 34">
              <a:extLst>
                <a:ext uri="{FF2B5EF4-FFF2-40B4-BE49-F238E27FC236}">
                  <a16:creationId xmlns:a16="http://schemas.microsoft.com/office/drawing/2014/main" xmlns="" id="{F09616D3-71D5-4506-8E86-45E7F2EC6CA3}"/>
                </a:ext>
              </a:extLst>
            </p:cNvPr>
            <p:cNvGrpSpPr/>
            <p:nvPr/>
          </p:nvGrpSpPr>
          <p:grpSpPr>
            <a:xfrm>
              <a:off x="6281363" y="4200303"/>
              <a:ext cx="612000" cy="612000"/>
              <a:chOff x="7010399" y="2045140"/>
              <a:chExt cx="587230" cy="609805"/>
            </a:xfrm>
          </p:grpSpPr>
          <p:sp>
            <p:nvSpPr>
              <p:cNvPr id="36" name="矩形: 圆角 35">
                <a:extLst>
                  <a:ext uri="{FF2B5EF4-FFF2-40B4-BE49-F238E27FC236}">
                    <a16:creationId xmlns:a16="http://schemas.microsoft.com/office/drawing/2014/main" xmlns="" id="{AA2C4F45-050D-4A3E-904B-E27AC8FC93CE}"/>
                  </a:ext>
                </a:extLst>
              </p:cNvPr>
              <p:cNvSpPr/>
              <p:nvPr/>
            </p:nvSpPr>
            <p:spPr>
              <a:xfrm>
                <a:off x="7010399" y="2045140"/>
                <a:ext cx="587230" cy="577818"/>
              </a:xfrm>
              <a:prstGeom prst="roundRect">
                <a:avLst/>
              </a:prstGeom>
              <a:solidFill>
                <a:srgbClr val="C816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xmlns="" id="{A92B0D04-1E05-4DF9-B9A5-8A343D61B1C7}"/>
                  </a:ext>
                </a:extLst>
              </p:cNvPr>
              <p:cNvSpPr txBox="1"/>
              <p:nvPr/>
            </p:nvSpPr>
            <p:spPr>
              <a:xfrm>
                <a:off x="7120875" y="2070170"/>
                <a:ext cx="358629" cy="584775"/>
              </a:xfrm>
              <a:prstGeom prst="rect">
                <a:avLst/>
              </a:prstGeom>
              <a:noFill/>
            </p:spPr>
            <p:txBody>
              <a:bodyPr wrap="square">
                <a:spAutoFit/>
              </a:bodyPr>
              <a:lstStyle/>
              <a:p>
                <a:r>
                  <a:rPr lang="en-US" altLang="zh-CN" sz="3200" dirty="0">
                    <a:solidFill>
                      <a:schemeClr val="bg1"/>
                    </a:solidFill>
                    <a:latin typeface="仓耳羽辰体-谷力 W04" panose="02020400000000000000" pitchFamily="18" charset="-122"/>
                    <a:ea typeface="仓耳羽辰体-谷力 W04" panose="02020400000000000000" pitchFamily="18" charset="-122"/>
                  </a:rPr>
                  <a:t>4</a:t>
                </a:r>
                <a:endParaRPr lang="zh-CN" altLang="en-US" sz="3200" dirty="0"/>
              </a:p>
            </p:txBody>
          </p:sp>
        </p:grpSp>
        <p:sp>
          <p:nvSpPr>
            <p:cNvPr id="39" name="文本框 38">
              <a:extLst>
                <a:ext uri="{FF2B5EF4-FFF2-40B4-BE49-F238E27FC236}">
                  <a16:creationId xmlns:a16="http://schemas.microsoft.com/office/drawing/2014/main" xmlns="" id="{BD91D239-096D-4F51-A430-A9912B9F4747}"/>
                </a:ext>
              </a:extLst>
            </p:cNvPr>
            <p:cNvSpPr txBox="1"/>
            <p:nvPr/>
          </p:nvSpPr>
          <p:spPr>
            <a:xfrm>
              <a:off x="7153869" y="1312317"/>
              <a:ext cx="3013825" cy="523220"/>
            </a:xfrm>
            <a:prstGeom prst="rect">
              <a:avLst/>
            </a:prstGeom>
            <a:noFill/>
          </p:spPr>
          <p:txBody>
            <a:bodyPr wrap="square">
              <a:spAutoFit/>
            </a:bodyPr>
            <a:lstStyle/>
            <a:p>
              <a:r>
                <a:rPr lang="zh-CN" altLang="en-US" sz="2800" dirty="0" smtClean="0">
                  <a:latin typeface="仓耳羽辰体-谷力 W04" panose="02020400000000000000" pitchFamily="18" charset="-122"/>
                  <a:ea typeface="仓耳羽辰体-谷力 W04" panose="02020400000000000000" pitchFamily="18" charset="-122"/>
                </a:rPr>
                <a:t>软件功能演示</a:t>
              </a:r>
              <a:endParaRPr lang="zh-CN" altLang="en-US" sz="2800" dirty="0">
                <a:latin typeface="仓耳羽辰体-谷力 W04" panose="02020400000000000000" pitchFamily="18" charset="-122"/>
                <a:ea typeface="仓耳羽辰体-谷力 W04" panose="02020400000000000000" pitchFamily="18" charset="-122"/>
              </a:endParaRPr>
            </a:p>
          </p:txBody>
        </p:sp>
        <p:sp>
          <p:nvSpPr>
            <p:cNvPr id="40" name="文本框 39">
              <a:extLst>
                <a:ext uri="{FF2B5EF4-FFF2-40B4-BE49-F238E27FC236}">
                  <a16:creationId xmlns:a16="http://schemas.microsoft.com/office/drawing/2014/main" xmlns="" id="{A802BF82-37BD-433C-AE78-AB71D8A792C2}"/>
                </a:ext>
              </a:extLst>
            </p:cNvPr>
            <p:cNvSpPr txBox="1"/>
            <p:nvPr/>
          </p:nvSpPr>
          <p:spPr>
            <a:xfrm>
              <a:off x="7153867" y="2282847"/>
              <a:ext cx="3013827" cy="523220"/>
            </a:xfrm>
            <a:prstGeom prst="rect">
              <a:avLst/>
            </a:prstGeom>
            <a:noFill/>
          </p:spPr>
          <p:txBody>
            <a:bodyPr wrap="square">
              <a:spAutoFit/>
            </a:bodyPr>
            <a:lstStyle/>
            <a:p>
              <a:r>
                <a:rPr lang="zh-CN" altLang="en-US" sz="2800" dirty="0" smtClean="0">
                  <a:latin typeface="仓耳羽辰体-谷力 W04" panose="02020400000000000000" pitchFamily="18" charset="-122"/>
                  <a:ea typeface="仓耳羽辰体-谷力 W04" panose="02020400000000000000" pitchFamily="18" charset="-122"/>
                </a:rPr>
                <a:t>产品特色与创新</a:t>
              </a:r>
              <a:endParaRPr lang="zh-CN" altLang="en-US" sz="2800" dirty="0">
                <a:latin typeface="仓耳羽辰体-谷力 W04" panose="02020400000000000000" pitchFamily="18" charset="-122"/>
                <a:ea typeface="仓耳羽辰体-谷力 W04" panose="02020400000000000000" pitchFamily="18" charset="-122"/>
              </a:endParaRPr>
            </a:p>
          </p:txBody>
        </p:sp>
        <p:sp>
          <p:nvSpPr>
            <p:cNvPr id="41" name="文本框 40">
              <a:extLst>
                <a:ext uri="{FF2B5EF4-FFF2-40B4-BE49-F238E27FC236}">
                  <a16:creationId xmlns:a16="http://schemas.microsoft.com/office/drawing/2014/main" xmlns="" id="{07212F57-F48F-456E-A11E-59CA277F9216}"/>
                </a:ext>
              </a:extLst>
            </p:cNvPr>
            <p:cNvSpPr txBox="1"/>
            <p:nvPr/>
          </p:nvSpPr>
          <p:spPr>
            <a:xfrm>
              <a:off x="7153868" y="3253377"/>
              <a:ext cx="2791886" cy="523220"/>
            </a:xfrm>
            <a:prstGeom prst="rect">
              <a:avLst/>
            </a:prstGeom>
            <a:noFill/>
          </p:spPr>
          <p:txBody>
            <a:bodyPr wrap="square">
              <a:spAutoFit/>
            </a:bodyPr>
            <a:lstStyle/>
            <a:p>
              <a:r>
                <a:rPr lang="zh-CN" altLang="en-US" sz="2800" dirty="0" smtClean="0">
                  <a:latin typeface="仓耳羽辰体-谷力 W04" panose="02020400000000000000" pitchFamily="18" charset="-122"/>
                  <a:ea typeface="仓耳羽辰体-谷力 W04" panose="02020400000000000000" pitchFamily="18" charset="-122"/>
                </a:rPr>
                <a:t>软件架构与设计</a:t>
              </a:r>
              <a:endParaRPr lang="zh-CN" altLang="en-US" sz="2800" dirty="0">
                <a:latin typeface="仓耳羽辰体-谷力 W04" panose="02020400000000000000" pitchFamily="18" charset="-122"/>
                <a:ea typeface="仓耳羽辰体-谷力 W04" panose="02020400000000000000" pitchFamily="18" charset="-122"/>
              </a:endParaRPr>
            </a:p>
          </p:txBody>
        </p:sp>
        <p:sp>
          <p:nvSpPr>
            <p:cNvPr id="42" name="文本框 41">
              <a:extLst>
                <a:ext uri="{FF2B5EF4-FFF2-40B4-BE49-F238E27FC236}">
                  <a16:creationId xmlns:a16="http://schemas.microsoft.com/office/drawing/2014/main" xmlns="" id="{A193B7FE-EEDF-4514-BCDC-0905ADB574A0}"/>
                </a:ext>
              </a:extLst>
            </p:cNvPr>
            <p:cNvSpPr txBox="1"/>
            <p:nvPr/>
          </p:nvSpPr>
          <p:spPr>
            <a:xfrm>
              <a:off x="7153868" y="4222939"/>
              <a:ext cx="2117183" cy="523220"/>
            </a:xfrm>
            <a:prstGeom prst="rect">
              <a:avLst/>
            </a:prstGeom>
            <a:noFill/>
          </p:spPr>
          <p:txBody>
            <a:bodyPr wrap="square">
              <a:spAutoFit/>
            </a:bodyPr>
            <a:lstStyle/>
            <a:p>
              <a:r>
                <a:rPr lang="zh-CN" altLang="en-US" sz="2800" dirty="0" smtClean="0">
                  <a:latin typeface="仓耳羽辰体-谷力 W04" panose="02020400000000000000" pitchFamily="18" charset="-122"/>
                  <a:ea typeface="仓耳羽辰体-谷力 W04" panose="02020400000000000000" pitchFamily="18" charset="-122"/>
                </a:rPr>
                <a:t>关键技术</a:t>
              </a:r>
              <a:endParaRPr lang="zh-CN" altLang="en-US" sz="2800" dirty="0">
                <a:latin typeface="仓耳羽辰体-谷力 W04" panose="02020400000000000000" pitchFamily="18" charset="-122"/>
                <a:ea typeface="仓耳羽辰体-谷力 W04" panose="02020400000000000000" pitchFamily="18" charset="-122"/>
              </a:endParaRPr>
            </a:p>
          </p:txBody>
        </p:sp>
        <p:sp>
          <p:nvSpPr>
            <p:cNvPr id="43" name="文本框 42">
              <a:extLst>
                <a:ext uri="{FF2B5EF4-FFF2-40B4-BE49-F238E27FC236}">
                  <a16:creationId xmlns:a16="http://schemas.microsoft.com/office/drawing/2014/main" xmlns="" id="{52F82E8F-D5E2-4B12-875E-BF6A898411BC}"/>
                </a:ext>
              </a:extLst>
            </p:cNvPr>
            <p:cNvSpPr txBox="1"/>
            <p:nvPr/>
          </p:nvSpPr>
          <p:spPr>
            <a:xfrm>
              <a:off x="7153868" y="5192501"/>
              <a:ext cx="2552189" cy="523220"/>
            </a:xfrm>
            <a:prstGeom prst="rect">
              <a:avLst/>
            </a:prstGeom>
            <a:noFill/>
          </p:spPr>
          <p:txBody>
            <a:bodyPr wrap="square">
              <a:spAutoFit/>
            </a:bodyPr>
            <a:lstStyle/>
            <a:p>
              <a:r>
                <a:rPr lang="zh-CN" altLang="en-US" sz="2800" dirty="0" smtClean="0">
                  <a:latin typeface="仓耳羽辰体-谷力 W04" panose="02020400000000000000" pitchFamily="18" charset="-122"/>
                  <a:ea typeface="仓耳羽辰体-谷力 W04" panose="02020400000000000000" pitchFamily="18" charset="-122"/>
                </a:rPr>
                <a:t>经验教训</a:t>
              </a:r>
              <a:endParaRPr lang="zh-CN" altLang="en-US" sz="2800" dirty="0">
                <a:latin typeface="仓耳羽辰体-谷力 W04" panose="02020400000000000000" pitchFamily="18" charset="-122"/>
                <a:ea typeface="仓耳羽辰体-谷力 W04" panose="02020400000000000000" pitchFamily="18" charset="-122"/>
              </a:endParaRPr>
            </a:p>
          </p:txBody>
        </p:sp>
      </p:grpSp>
      <p:grpSp>
        <p:nvGrpSpPr>
          <p:cNvPr id="47" name="组合 46">
            <a:extLst>
              <a:ext uri="{FF2B5EF4-FFF2-40B4-BE49-F238E27FC236}">
                <a16:creationId xmlns:a16="http://schemas.microsoft.com/office/drawing/2014/main" xmlns="" id="{5788A836-3C40-4D59-9789-F19059926958}"/>
              </a:ext>
            </a:extLst>
          </p:cNvPr>
          <p:cNvGrpSpPr/>
          <p:nvPr/>
        </p:nvGrpSpPr>
        <p:grpSpPr>
          <a:xfrm>
            <a:off x="5027765" y="1052335"/>
            <a:ext cx="648000" cy="648000"/>
            <a:chOff x="4468159" y="1345024"/>
            <a:chExt cx="648000" cy="648000"/>
          </a:xfrm>
        </p:grpSpPr>
        <p:sp>
          <p:nvSpPr>
            <p:cNvPr id="45" name="泪滴形 44">
              <a:extLst>
                <a:ext uri="{FF2B5EF4-FFF2-40B4-BE49-F238E27FC236}">
                  <a16:creationId xmlns:a16="http://schemas.microsoft.com/office/drawing/2014/main" xmlns="" id="{3533D27F-2E1B-49F8-B14A-77413FF24677}"/>
                </a:ext>
              </a:extLst>
            </p:cNvPr>
            <p:cNvSpPr/>
            <p:nvPr/>
          </p:nvSpPr>
          <p:spPr>
            <a:xfrm rot="8093212">
              <a:off x="4468159" y="1345024"/>
              <a:ext cx="648000" cy="648000"/>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xmlns="" id="{3F509ED7-E0CC-48D7-A37E-3A67193085BA}"/>
                </a:ext>
              </a:extLst>
            </p:cNvPr>
            <p:cNvSpPr/>
            <p:nvPr/>
          </p:nvSpPr>
          <p:spPr>
            <a:xfrm>
              <a:off x="4540159" y="1417024"/>
              <a:ext cx="504000" cy="50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01695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2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anim calcmode="lin" valueType="num">
                                      <p:cBhvr>
                                        <p:cTn id="8" dur="500" fill="hold"/>
                                        <p:tgtEl>
                                          <p:spTgt spid="47"/>
                                        </p:tgtEl>
                                        <p:attrNameLst>
                                          <p:attrName>ppt_x</p:attrName>
                                        </p:attrNameLst>
                                      </p:cBhvr>
                                      <p:tavLst>
                                        <p:tav tm="0">
                                          <p:val>
                                            <p:strVal val="#ppt_x"/>
                                          </p:val>
                                        </p:tav>
                                        <p:tav tm="100000">
                                          <p:val>
                                            <p:strVal val="#ppt_x"/>
                                          </p:val>
                                        </p:tav>
                                      </p:tavLst>
                                    </p:anim>
                                    <p:anim calcmode="lin" valueType="num">
                                      <p:cBhvr>
                                        <p:cTn id="9" dur="5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439EB02D-93A1-43DF-89E3-56CC3C76AB78}"/>
              </a:ext>
            </a:extLst>
          </p:cNvPr>
          <p:cNvSpPr/>
          <p:nvPr/>
        </p:nvSpPr>
        <p:spPr>
          <a:xfrm>
            <a:off x="2" y="0"/>
            <a:ext cx="2020388" cy="6858000"/>
          </a:xfrm>
          <a:prstGeom prst="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endParaRPr>
          </a:p>
        </p:txBody>
      </p:sp>
      <p:pic>
        <p:nvPicPr>
          <p:cNvPr id="5" name="图片 4">
            <a:extLst>
              <a:ext uri="{FF2B5EF4-FFF2-40B4-BE49-F238E27FC236}">
                <a16:creationId xmlns:a16="http://schemas.microsoft.com/office/drawing/2014/main" xmlns="" id="{E280C32F-64E1-4E3C-A600-5D692A1DE2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487" b="-4870"/>
          <a:stretch>
            <a:fillRect/>
          </a:stretch>
        </p:blipFill>
        <p:spPr>
          <a:xfrm>
            <a:off x="221927" y="565541"/>
            <a:ext cx="1576537" cy="1286998"/>
          </a:xfrm>
          <a:prstGeom prst="rect">
            <a:avLst/>
          </a:prstGeom>
        </p:spPr>
      </p:pic>
      <p:sp>
        <p:nvSpPr>
          <p:cNvPr id="11" name="矩形 10">
            <a:extLst>
              <a:ext uri="{FF2B5EF4-FFF2-40B4-BE49-F238E27FC236}">
                <a16:creationId xmlns:a16="http://schemas.microsoft.com/office/drawing/2014/main" xmlns="" id="{32A2EA17-EE4D-48A3-BAD9-99F74E199A96}"/>
              </a:ext>
            </a:extLst>
          </p:cNvPr>
          <p:cNvSpPr/>
          <p:nvPr/>
        </p:nvSpPr>
        <p:spPr>
          <a:xfrm>
            <a:off x="71120" y="2011680"/>
            <a:ext cx="1888309" cy="75909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xmlns="" id="{BD91D239-096D-4F51-A430-A9912B9F4747}"/>
              </a:ext>
            </a:extLst>
          </p:cNvPr>
          <p:cNvSpPr txBox="1"/>
          <p:nvPr/>
        </p:nvSpPr>
        <p:spPr>
          <a:xfrm>
            <a:off x="-379045" y="1898985"/>
            <a:ext cx="2778700" cy="3939540"/>
          </a:xfrm>
          <a:prstGeom prst="rect">
            <a:avLst/>
          </a:prstGeom>
          <a:noFill/>
        </p:spPr>
        <p:txBody>
          <a:bodyPr wrap="square">
            <a:spAutoFit/>
          </a:bodyPr>
          <a:lstStyle/>
          <a:p>
            <a:pPr algn="ctr">
              <a:lnSpc>
                <a:spcPct val="250000"/>
              </a:lnSpc>
            </a:pPr>
            <a:r>
              <a:rPr lang="zh-CN" altLang="en-US" sz="2000" b="1" dirty="0" smtClean="0">
                <a:latin typeface="仓耳羽辰体-谷力 W04" panose="02020400000000000000" pitchFamily="18" charset="-122"/>
                <a:ea typeface="仓耳羽辰体-谷力 W04" panose="02020400000000000000" pitchFamily="18" charset="-122"/>
              </a:rPr>
              <a:t>软件功能展示</a:t>
            </a:r>
            <a:endParaRPr lang="en-US" altLang="zh-CN" sz="2000" b="1" dirty="0">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产品特色与创新</a:t>
            </a:r>
            <a:endParaRPr lang="en-US" altLang="zh-CN" sz="2000" dirty="0" smtClean="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a:solidFill>
                  <a:schemeClr val="bg1"/>
                </a:solidFill>
                <a:latin typeface="仓耳羽辰体-谷力 W04" panose="02020400000000000000" pitchFamily="18" charset="-122"/>
                <a:ea typeface="仓耳羽辰体-谷力 W04" panose="02020400000000000000" pitchFamily="18" charset="-122"/>
              </a:rPr>
              <a:t>软件</a:t>
            </a: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架构设计</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a:solidFill>
                  <a:schemeClr val="bg1"/>
                </a:solidFill>
                <a:latin typeface="仓耳羽辰体-谷力 W04" panose="02020400000000000000" pitchFamily="18" charset="-122"/>
                <a:ea typeface="仓耳羽辰体-谷力 W04" panose="02020400000000000000" pitchFamily="18" charset="-122"/>
              </a:rPr>
              <a:t>关键技术</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经验教训</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p:txBody>
      </p:sp>
      <p:sp>
        <p:nvSpPr>
          <p:cNvPr id="38" name="文本框 37">
            <a:extLst>
              <a:ext uri="{FF2B5EF4-FFF2-40B4-BE49-F238E27FC236}">
                <a16:creationId xmlns:a16="http://schemas.microsoft.com/office/drawing/2014/main" xmlns="" id="{797B8F14-359C-4A2D-AD2A-EE27BAF07DCC}"/>
              </a:ext>
            </a:extLst>
          </p:cNvPr>
          <p:cNvSpPr txBox="1"/>
          <p:nvPr/>
        </p:nvSpPr>
        <p:spPr>
          <a:xfrm>
            <a:off x="2218360" y="-162739"/>
            <a:ext cx="3969080" cy="1200329"/>
          </a:xfrm>
          <a:prstGeom prst="rect">
            <a:avLst/>
          </a:prstGeom>
          <a:noFill/>
        </p:spPr>
        <p:txBody>
          <a:bodyPr wrap="square">
            <a:spAutoFit/>
          </a:bodyPr>
          <a:lstStyle/>
          <a:p>
            <a:pPr>
              <a:lnSpc>
                <a:spcPct val="200000"/>
              </a:lnSpc>
            </a:pPr>
            <a:r>
              <a:rPr lang="zh-CN" altLang="en-US" sz="3600" b="1" dirty="0" smtClean="0">
                <a:latin typeface="仓耳羽辰体-谷力 W04" panose="02020400000000000000" pitchFamily="18" charset="-122"/>
                <a:ea typeface="仓耳羽辰体-谷力 W04" panose="02020400000000000000" pitchFamily="18" charset="-122"/>
              </a:rPr>
              <a:t>软件功能演示</a:t>
            </a:r>
            <a:endParaRPr lang="en-US" altLang="zh-CN" sz="3600" b="1" dirty="0">
              <a:latin typeface="仓耳羽辰体-谷力 W04" panose="02020400000000000000" pitchFamily="18" charset="-122"/>
              <a:ea typeface="仓耳羽辰体-谷力 W04" panose="02020400000000000000" pitchFamily="18" charset="-122"/>
            </a:endParaRPr>
          </a:p>
        </p:txBody>
      </p:sp>
      <p:cxnSp>
        <p:nvCxnSpPr>
          <p:cNvPr id="17" name="直接连接符 16">
            <a:extLst>
              <a:ext uri="{FF2B5EF4-FFF2-40B4-BE49-F238E27FC236}">
                <a16:creationId xmlns:a16="http://schemas.microsoft.com/office/drawing/2014/main" xmlns="" id="{17452E40-4CF7-49CD-B2F7-78535396D8C1}"/>
              </a:ext>
            </a:extLst>
          </p:cNvPr>
          <p:cNvCxnSpPr>
            <a:cxnSpLocks/>
          </p:cNvCxnSpPr>
          <p:nvPr/>
        </p:nvCxnSpPr>
        <p:spPr>
          <a:xfrm>
            <a:off x="2218361" y="947776"/>
            <a:ext cx="8870550" cy="0"/>
          </a:xfrm>
          <a:prstGeom prst="line">
            <a:avLst/>
          </a:prstGeom>
          <a:ln w="28575">
            <a:solidFill>
              <a:srgbClr val="C0000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xmlns="" id="{73572A05-F8DD-4316-AD27-888FCCF6E3D2}"/>
              </a:ext>
            </a:extLst>
          </p:cNvPr>
          <p:cNvSpPr txBox="1"/>
          <p:nvPr/>
        </p:nvSpPr>
        <p:spPr>
          <a:xfrm>
            <a:off x="8463280" y="-144438"/>
            <a:ext cx="4643121" cy="830997"/>
          </a:xfrm>
          <a:prstGeom prst="rect">
            <a:avLst/>
          </a:prstGeom>
          <a:noFill/>
        </p:spPr>
        <p:txBody>
          <a:bodyPr wrap="square">
            <a:spAutoFit/>
          </a:bodyPr>
          <a:lstStyle/>
          <a:p>
            <a:pPr>
              <a:lnSpc>
                <a:spcPct val="200000"/>
              </a:lnSpc>
            </a:pPr>
            <a:r>
              <a:rPr lang="zh-CN" altLang="en-US" sz="2400" b="1" dirty="0" smtClean="0">
                <a:latin typeface="仓耳羽辰体-谷力 W04" panose="02020400000000000000" pitchFamily="18" charset="-122"/>
                <a:ea typeface="仓耳羽辰体-谷力 W04" panose="02020400000000000000" pitchFamily="18" charset="-122"/>
              </a:rPr>
              <a:t>产品特色 </a:t>
            </a:r>
            <a:r>
              <a:rPr lang="en-US" altLang="zh-CN" sz="2000" dirty="0" smtClean="0">
                <a:latin typeface="仓耳羽辰体-谷力 W04" panose="02020400000000000000" pitchFamily="18" charset="-122"/>
                <a:ea typeface="仓耳羽辰体-谷力 W04" panose="02020400000000000000" pitchFamily="18" charset="-122"/>
              </a:rPr>
              <a:t>|</a:t>
            </a: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技术特色</a:t>
            </a:r>
            <a:r>
              <a:rPr lang="en-US" altLang="zh-CN"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 </a:t>
            </a: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迭代总结</a:t>
            </a:r>
            <a:endParaRPr lang="en-US" altLang="zh-CN" sz="2000" dirty="0">
              <a:solidFill>
                <a:schemeClr val="tx1">
                  <a:lumMod val="50000"/>
                  <a:lumOff val="50000"/>
                </a:schemeClr>
              </a:solidFill>
              <a:latin typeface="仓耳羽辰体-谷力 W04" panose="02020400000000000000" pitchFamily="18" charset="-122"/>
              <a:ea typeface="仓耳羽辰体-谷力 W04" panose="02020400000000000000" pitchFamily="18" charset="-122"/>
            </a:endParaRPr>
          </a:p>
        </p:txBody>
      </p:sp>
    </p:spTree>
    <p:extLst>
      <p:ext uri="{BB962C8B-B14F-4D97-AF65-F5344CB8AC3E}">
        <p14:creationId xmlns:p14="http://schemas.microsoft.com/office/powerpoint/2010/main" val="2744687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439EB02D-93A1-43DF-89E3-56CC3C76AB78}"/>
              </a:ext>
            </a:extLst>
          </p:cNvPr>
          <p:cNvSpPr/>
          <p:nvPr/>
        </p:nvSpPr>
        <p:spPr>
          <a:xfrm>
            <a:off x="2" y="0"/>
            <a:ext cx="2020388" cy="6858000"/>
          </a:xfrm>
          <a:prstGeom prst="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endParaRPr>
          </a:p>
        </p:txBody>
      </p:sp>
      <p:pic>
        <p:nvPicPr>
          <p:cNvPr id="5" name="图片 4">
            <a:extLst>
              <a:ext uri="{FF2B5EF4-FFF2-40B4-BE49-F238E27FC236}">
                <a16:creationId xmlns:a16="http://schemas.microsoft.com/office/drawing/2014/main" xmlns="" id="{E280C32F-64E1-4E3C-A600-5D692A1DE2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487" b="-4870"/>
          <a:stretch>
            <a:fillRect/>
          </a:stretch>
        </p:blipFill>
        <p:spPr>
          <a:xfrm>
            <a:off x="221927" y="565541"/>
            <a:ext cx="1576537" cy="1286998"/>
          </a:xfrm>
          <a:prstGeom prst="rect">
            <a:avLst/>
          </a:prstGeom>
        </p:spPr>
      </p:pic>
      <p:sp>
        <p:nvSpPr>
          <p:cNvPr id="9" name="矩形 8">
            <a:extLst>
              <a:ext uri="{FF2B5EF4-FFF2-40B4-BE49-F238E27FC236}">
                <a16:creationId xmlns:a16="http://schemas.microsoft.com/office/drawing/2014/main" xmlns="" id="{46D41352-26B6-44E5-9914-8FA20A27793F}"/>
              </a:ext>
            </a:extLst>
          </p:cNvPr>
          <p:cNvSpPr/>
          <p:nvPr/>
        </p:nvSpPr>
        <p:spPr>
          <a:xfrm>
            <a:off x="66040" y="2803068"/>
            <a:ext cx="1888309" cy="75909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xmlns="" id="{797B8F14-359C-4A2D-AD2A-EE27BAF07DCC}"/>
              </a:ext>
            </a:extLst>
          </p:cNvPr>
          <p:cNvSpPr txBox="1"/>
          <p:nvPr/>
        </p:nvSpPr>
        <p:spPr>
          <a:xfrm>
            <a:off x="2218360" y="-162739"/>
            <a:ext cx="2939565" cy="1042273"/>
          </a:xfrm>
          <a:prstGeom prst="rect">
            <a:avLst/>
          </a:prstGeom>
          <a:noFill/>
        </p:spPr>
        <p:txBody>
          <a:bodyPr wrap="square">
            <a:spAutoFit/>
          </a:bodyPr>
          <a:lstStyle/>
          <a:p>
            <a:pPr>
              <a:lnSpc>
                <a:spcPct val="200000"/>
              </a:lnSpc>
            </a:pPr>
            <a:r>
              <a:rPr lang="zh-CN" altLang="en-US" sz="3600" b="1" dirty="0" smtClean="0">
                <a:latin typeface="仓耳羽辰体-谷力 W04" panose="02020400000000000000" pitchFamily="18" charset="-122"/>
                <a:ea typeface="仓耳羽辰体-谷力 W04" panose="02020400000000000000" pitchFamily="18" charset="-122"/>
              </a:rPr>
              <a:t>产品特色</a:t>
            </a:r>
            <a:endParaRPr lang="en-US" altLang="zh-CN" sz="3600" b="1" dirty="0">
              <a:latin typeface="仓耳羽辰体-谷力 W04" panose="02020400000000000000" pitchFamily="18" charset="-122"/>
              <a:ea typeface="仓耳羽辰体-谷力 W04" panose="02020400000000000000" pitchFamily="18" charset="-122"/>
            </a:endParaRPr>
          </a:p>
        </p:txBody>
      </p:sp>
      <p:cxnSp>
        <p:nvCxnSpPr>
          <p:cNvPr id="17" name="直接连接符 16">
            <a:extLst>
              <a:ext uri="{FF2B5EF4-FFF2-40B4-BE49-F238E27FC236}">
                <a16:creationId xmlns:a16="http://schemas.microsoft.com/office/drawing/2014/main" xmlns="" id="{17452E40-4CF7-49CD-B2F7-78535396D8C1}"/>
              </a:ext>
            </a:extLst>
          </p:cNvPr>
          <p:cNvCxnSpPr>
            <a:cxnSpLocks/>
          </p:cNvCxnSpPr>
          <p:nvPr/>
        </p:nvCxnSpPr>
        <p:spPr>
          <a:xfrm>
            <a:off x="2218361" y="947776"/>
            <a:ext cx="8870550" cy="0"/>
          </a:xfrm>
          <a:prstGeom prst="line">
            <a:avLst/>
          </a:prstGeom>
          <a:ln w="28575">
            <a:solidFill>
              <a:srgbClr val="C0000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102" name="文本框 38">
            <a:extLst>
              <a:ext uri="{FF2B5EF4-FFF2-40B4-BE49-F238E27FC236}">
                <a16:creationId xmlns:a16="http://schemas.microsoft.com/office/drawing/2014/main" xmlns="" id="{BD91D239-096D-4F51-A430-A9912B9F4747}"/>
              </a:ext>
            </a:extLst>
          </p:cNvPr>
          <p:cNvSpPr txBox="1"/>
          <p:nvPr/>
        </p:nvSpPr>
        <p:spPr>
          <a:xfrm>
            <a:off x="-379045" y="1898985"/>
            <a:ext cx="2778700" cy="3939540"/>
          </a:xfrm>
          <a:prstGeom prst="rect">
            <a:avLst/>
          </a:prstGeom>
          <a:noFill/>
        </p:spPr>
        <p:txBody>
          <a:bodyPr wrap="square">
            <a:spAutoFit/>
          </a:bodyPr>
          <a:lstStyle/>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软件功能展示</a:t>
            </a:r>
            <a:endParaRPr lang="en-US" altLang="zh-CN"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b="1" dirty="0" smtClean="0">
                <a:latin typeface="仓耳羽辰体-谷力 W04" panose="02020400000000000000" pitchFamily="18" charset="-122"/>
                <a:ea typeface="仓耳羽辰体-谷力 W04" panose="02020400000000000000" pitchFamily="18" charset="-122"/>
              </a:rPr>
              <a:t>产品特色与创新</a:t>
            </a:r>
            <a:endParaRPr lang="en-US" altLang="zh-CN" sz="2000" b="1" dirty="0" smtClean="0">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a:solidFill>
                  <a:schemeClr val="bg1"/>
                </a:solidFill>
                <a:latin typeface="仓耳羽辰体-谷力 W04" panose="02020400000000000000" pitchFamily="18" charset="-122"/>
                <a:ea typeface="仓耳羽辰体-谷力 W04" panose="02020400000000000000" pitchFamily="18" charset="-122"/>
              </a:rPr>
              <a:t>软件</a:t>
            </a: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架构设计</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a:solidFill>
                  <a:schemeClr val="bg1"/>
                </a:solidFill>
                <a:latin typeface="仓耳羽辰体-谷力 W04" panose="02020400000000000000" pitchFamily="18" charset="-122"/>
                <a:ea typeface="仓耳羽辰体-谷力 W04" panose="02020400000000000000" pitchFamily="18" charset="-122"/>
              </a:rPr>
              <a:t>关键技术</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经验教训</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p:txBody>
      </p:sp>
      <p:sp>
        <p:nvSpPr>
          <p:cNvPr id="104" name="矩形 103"/>
          <p:cNvSpPr/>
          <p:nvPr/>
        </p:nvSpPr>
        <p:spPr>
          <a:xfrm>
            <a:off x="3246453" y="1990766"/>
            <a:ext cx="2339102" cy="461665"/>
          </a:xfrm>
          <a:prstGeom prst="rect">
            <a:avLst/>
          </a:prstGeom>
        </p:spPr>
        <p:txBody>
          <a:bodyPr wrap="none">
            <a:spAutoFit/>
          </a:bodyPr>
          <a:lstStyle/>
          <a:p>
            <a:r>
              <a:rPr lang="zh-CN" altLang="en-US" sz="2400" b="1" dirty="0" smtClean="0">
                <a:latin typeface="仓耳羽辰体-谷力 W04" charset="-122"/>
                <a:ea typeface="仓耳羽辰体-谷力 W04" charset="-122"/>
              </a:rPr>
              <a:t>完整的业务流程</a:t>
            </a:r>
            <a:endParaRPr lang="zh-CN" altLang="en-US" sz="2400" b="1" dirty="0">
              <a:latin typeface="仓耳羽辰体-谷力 W04" charset="-122"/>
              <a:ea typeface="仓耳羽辰体-谷力 W04" charset="-122"/>
            </a:endParaRPr>
          </a:p>
        </p:txBody>
      </p:sp>
      <p:sp>
        <p:nvSpPr>
          <p:cNvPr id="105" name="矩形 104"/>
          <p:cNvSpPr/>
          <p:nvPr/>
        </p:nvSpPr>
        <p:spPr>
          <a:xfrm>
            <a:off x="3314286" y="3182615"/>
            <a:ext cx="5840060" cy="461665"/>
          </a:xfrm>
          <a:prstGeom prst="rect">
            <a:avLst/>
          </a:prstGeom>
        </p:spPr>
        <p:txBody>
          <a:bodyPr wrap="none">
            <a:spAutoFit/>
          </a:bodyPr>
          <a:lstStyle/>
          <a:p>
            <a:r>
              <a:rPr lang="zh-CN" altLang="en-US" sz="2400" b="1" dirty="0" smtClean="0">
                <a:latin typeface="仓耳羽辰体-谷力 W04" charset="-122"/>
                <a:ea typeface="仓耳羽辰体-谷力 W04" charset="-122"/>
              </a:rPr>
              <a:t>快捷的人机交互</a:t>
            </a:r>
            <a:r>
              <a:rPr lang="en-US" altLang="zh-CN" sz="2400" b="1" dirty="0" smtClean="0">
                <a:latin typeface="仓耳羽辰体-谷力 W04" charset="-122"/>
                <a:ea typeface="仓耳羽辰体-谷力 W04" charset="-122"/>
              </a:rPr>
              <a:t>	</a:t>
            </a:r>
            <a:r>
              <a:rPr lang="zh-CN" altLang="en-US" sz="2400" b="1" dirty="0" smtClean="0">
                <a:solidFill>
                  <a:srgbClr val="FF0000"/>
                </a:solidFill>
                <a:latin typeface="仓耳羽辰体-谷力 W04" charset="-122"/>
                <a:ea typeface="仓耳羽辰体-谷力 W04" charset="-122"/>
              </a:rPr>
              <a:t>→</a:t>
            </a:r>
            <a:r>
              <a:rPr lang="en-US" altLang="zh-CN" sz="2400" b="1" dirty="0" smtClean="0">
                <a:latin typeface="仓耳羽辰体-谷力 W04" charset="-122"/>
                <a:ea typeface="仓耳羽辰体-谷力 W04" charset="-122"/>
              </a:rPr>
              <a:t>	</a:t>
            </a:r>
            <a:r>
              <a:rPr lang="zh-CN" altLang="en-US" sz="2400" b="1" dirty="0" smtClean="0">
                <a:solidFill>
                  <a:srgbClr val="FF0000"/>
                </a:solidFill>
                <a:latin typeface="仓耳羽辰体-谷力 W04" charset="-122"/>
                <a:ea typeface="仓耳羽辰体-谷力 W04" charset="-122"/>
              </a:rPr>
              <a:t>创新点</a:t>
            </a:r>
            <a:r>
              <a:rPr lang="en-US" altLang="zh-CN" dirty="0" smtClean="0">
                <a:latin typeface="仓耳羽辰体-谷力 W04" charset="-122"/>
                <a:ea typeface="仓耳羽辰体-谷力 W04" charset="-122"/>
              </a:rPr>
              <a:t>	  </a:t>
            </a:r>
            <a:endParaRPr lang="zh-CN" altLang="en-US" dirty="0">
              <a:latin typeface="仓耳羽辰体-谷力 W04" charset="-122"/>
              <a:ea typeface="仓耳羽辰体-谷力 W04" charset="-122"/>
            </a:endParaRPr>
          </a:p>
        </p:txBody>
      </p:sp>
      <p:sp>
        <p:nvSpPr>
          <p:cNvPr id="107" name="左大括号 106"/>
          <p:cNvSpPr/>
          <p:nvPr/>
        </p:nvSpPr>
        <p:spPr>
          <a:xfrm>
            <a:off x="2864436" y="2217263"/>
            <a:ext cx="254678" cy="2376139"/>
          </a:xfrm>
          <a:prstGeom prst="leftBrace">
            <a:avLst>
              <a:gd name="adj1" fmla="val 60621"/>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8" name="矩形 107"/>
          <p:cNvSpPr/>
          <p:nvPr/>
        </p:nvSpPr>
        <p:spPr>
          <a:xfrm>
            <a:off x="3314286" y="4362569"/>
            <a:ext cx="5840060" cy="461665"/>
          </a:xfrm>
          <a:prstGeom prst="rect">
            <a:avLst/>
          </a:prstGeom>
        </p:spPr>
        <p:txBody>
          <a:bodyPr wrap="none">
            <a:spAutoFit/>
          </a:bodyPr>
          <a:lstStyle/>
          <a:p>
            <a:r>
              <a:rPr lang="zh-CN" altLang="en-US" sz="2400" b="1" dirty="0" smtClean="0">
                <a:latin typeface="仓耳羽辰体-谷力 W04" charset="-122"/>
                <a:ea typeface="仓耳羽辰体-谷力 W04" charset="-122"/>
              </a:rPr>
              <a:t>项目级的代码生成</a:t>
            </a:r>
            <a:r>
              <a:rPr lang="en-US" altLang="zh-CN" sz="2400" b="1" dirty="0">
                <a:solidFill>
                  <a:prstClr val="black"/>
                </a:solidFill>
                <a:latin typeface="仓耳羽辰体-谷力 W04" charset="-122"/>
                <a:ea typeface="仓耳羽辰体-谷力 W04" charset="-122"/>
              </a:rPr>
              <a:t>	</a:t>
            </a:r>
            <a:r>
              <a:rPr lang="zh-CN" altLang="en-US" sz="2400" b="1" dirty="0">
                <a:solidFill>
                  <a:srgbClr val="FF0000"/>
                </a:solidFill>
                <a:latin typeface="仓耳羽辰体-谷力 W04" charset="-122"/>
                <a:ea typeface="仓耳羽辰体-谷力 W04" charset="-122"/>
              </a:rPr>
              <a:t>→</a:t>
            </a:r>
            <a:r>
              <a:rPr lang="en-US" altLang="zh-CN" sz="2400" b="1" dirty="0">
                <a:solidFill>
                  <a:prstClr val="black"/>
                </a:solidFill>
                <a:latin typeface="仓耳羽辰体-谷力 W04" charset="-122"/>
                <a:ea typeface="仓耳羽辰体-谷力 W04" charset="-122"/>
              </a:rPr>
              <a:t>	</a:t>
            </a:r>
            <a:r>
              <a:rPr lang="zh-CN" altLang="en-US" sz="2400" b="1" dirty="0">
                <a:solidFill>
                  <a:srgbClr val="FF0000"/>
                </a:solidFill>
                <a:latin typeface="仓耳羽辰体-谷力 W04" charset="-122"/>
                <a:ea typeface="仓耳羽辰体-谷力 W04" charset="-122"/>
              </a:rPr>
              <a:t>创新点</a:t>
            </a:r>
            <a:r>
              <a:rPr lang="en-US" altLang="zh-CN" dirty="0" smtClean="0">
                <a:latin typeface="仓耳羽辰体-谷力 W04" charset="-122"/>
                <a:ea typeface="仓耳羽辰体-谷力 W04" charset="-122"/>
              </a:rPr>
              <a:t>	  </a:t>
            </a:r>
            <a:endParaRPr lang="zh-CN" altLang="en-US" dirty="0">
              <a:latin typeface="仓耳羽辰体-谷力 W04" charset="-122"/>
              <a:ea typeface="仓耳羽辰体-谷力 W04" charset="-122"/>
            </a:endParaRPr>
          </a:p>
        </p:txBody>
      </p:sp>
      <p:sp>
        <p:nvSpPr>
          <p:cNvPr id="109" name="文本框 47">
            <a:extLst>
              <a:ext uri="{FF2B5EF4-FFF2-40B4-BE49-F238E27FC236}">
                <a16:creationId xmlns:a16="http://schemas.microsoft.com/office/drawing/2014/main" xmlns="" id="{73572A05-F8DD-4316-AD27-888FCCF6E3D2}"/>
              </a:ext>
            </a:extLst>
          </p:cNvPr>
          <p:cNvSpPr txBox="1"/>
          <p:nvPr/>
        </p:nvSpPr>
        <p:spPr>
          <a:xfrm>
            <a:off x="8463280" y="-144438"/>
            <a:ext cx="4643121" cy="830997"/>
          </a:xfrm>
          <a:prstGeom prst="rect">
            <a:avLst/>
          </a:prstGeom>
          <a:noFill/>
        </p:spPr>
        <p:txBody>
          <a:bodyPr wrap="square">
            <a:spAutoFit/>
          </a:bodyPr>
          <a:lstStyle/>
          <a:p>
            <a:pPr>
              <a:lnSpc>
                <a:spcPct val="200000"/>
              </a:lnSpc>
            </a:pPr>
            <a:r>
              <a:rPr lang="zh-CN" altLang="en-US" sz="2400" b="1" dirty="0" smtClean="0">
                <a:latin typeface="仓耳羽辰体-谷力 W04" panose="02020400000000000000" pitchFamily="18" charset="-122"/>
                <a:ea typeface="仓耳羽辰体-谷力 W04" panose="02020400000000000000" pitchFamily="18" charset="-122"/>
              </a:rPr>
              <a:t>产品特色 </a:t>
            </a:r>
            <a:r>
              <a:rPr lang="en-US" altLang="zh-CN" sz="2000" dirty="0" smtClean="0">
                <a:latin typeface="仓耳羽辰体-谷力 W04" panose="02020400000000000000" pitchFamily="18" charset="-122"/>
                <a:ea typeface="仓耳羽辰体-谷力 W04" panose="02020400000000000000" pitchFamily="18" charset="-122"/>
              </a:rPr>
              <a:t>|</a:t>
            </a: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技术特色</a:t>
            </a:r>
            <a:r>
              <a:rPr lang="en-US" altLang="zh-CN"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 </a:t>
            </a: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迭代总结</a:t>
            </a:r>
            <a:endParaRPr lang="en-US" altLang="zh-CN" sz="2000" dirty="0">
              <a:solidFill>
                <a:schemeClr val="tx1">
                  <a:lumMod val="50000"/>
                  <a:lumOff val="50000"/>
                </a:schemeClr>
              </a:solidFill>
              <a:latin typeface="仓耳羽辰体-谷力 W04" panose="02020400000000000000" pitchFamily="18" charset="-122"/>
              <a:ea typeface="仓耳羽辰体-谷力 W04" panose="02020400000000000000" pitchFamily="18" charset="-122"/>
            </a:endParaRPr>
          </a:p>
        </p:txBody>
      </p:sp>
    </p:spTree>
    <p:extLst>
      <p:ext uri="{BB962C8B-B14F-4D97-AF65-F5344CB8AC3E}">
        <p14:creationId xmlns:p14="http://schemas.microsoft.com/office/powerpoint/2010/main" val="16065737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439EB02D-93A1-43DF-89E3-56CC3C76AB78}"/>
              </a:ext>
            </a:extLst>
          </p:cNvPr>
          <p:cNvSpPr/>
          <p:nvPr/>
        </p:nvSpPr>
        <p:spPr>
          <a:xfrm>
            <a:off x="2" y="0"/>
            <a:ext cx="2020388" cy="6858000"/>
          </a:xfrm>
          <a:prstGeom prst="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endParaRPr>
          </a:p>
        </p:txBody>
      </p:sp>
      <p:pic>
        <p:nvPicPr>
          <p:cNvPr id="5" name="图片 4">
            <a:extLst>
              <a:ext uri="{FF2B5EF4-FFF2-40B4-BE49-F238E27FC236}">
                <a16:creationId xmlns:a16="http://schemas.microsoft.com/office/drawing/2014/main" xmlns="" id="{E280C32F-64E1-4E3C-A600-5D692A1DE2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487" b="-4870"/>
          <a:stretch>
            <a:fillRect/>
          </a:stretch>
        </p:blipFill>
        <p:spPr>
          <a:xfrm>
            <a:off x="221927" y="565541"/>
            <a:ext cx="1576537" cy="1286998"/>
          </a:xfrm>
          <a:prstGeom prst="rect">
            <a:avLst/>
          </a:prstGeom>
        </p:spPr>
      </p:pic>
      <p:sp>
        <p:nvSpPr>
          <p:cNvPr id="9" name="矩形 8">
            <a:extLst>
              <a:ext uri="{FF2B5EF4-FFF2-40B4-BE49-F238E27FC236}">
                <a16:creationId xmlns:a16="http://schemas.microsoft.com/office/drawing/2014/main" xmlns="" id="{46D41352-26B6-44E5-9914-8FA20A27793F}"/>
              </a:ext>
            </a:extLst>
          </p:cNvPr>
          <p:cNvSpPr/>
          <p:nvPr/>
        </p:nvSpPr>
        <p:spPr>
          <a:xfrm>
            <a:off x="66040" y="2803068"/>
            <a:ext cx="1888309" cy="75909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xmlns="" id="{797B8F14-359C-4A2D-AD2A-EE27BAF07DCC}"/>
              </a:ext>
            </a:extLst>
          </p:cNvPr>
          <p:cNvSpPr txBox="1"/>
          <p:nvPr/>
        </p:nvSpPr>
        <p:spPr>
          <a:xfrm>
            <a:off x="2218360" y="-162739"/>
            <a:ext cx="6143320" cy="1200329"/>
          </a:xfrm>
          <a:prstGeom prst="rect">
            <a:avLst/>
          </a:prstGeom>
          <a:noFill/>
        </p:spPr>
        <p:txBody>
          <a:bodyPr wrap="square">
            <a:spAutoFit/>
          </a:bodyPr>
          <a:lstStyle/>
          <a:p>
            <a:pPr>
              <a:lnSpc>
                <a:spcPct val="200000"/>
              </a:lnSpc>
            </a:pPr>
            <a:r>
              <a:rPr lang="zh-CN" altLang="en-US" sz="3600" b="1" dirty="0" smtClean="0">
                <a:latin typeface="仓耳羽辰体-谷力 W04" panose="02020400000000000000" pitchFamily="18" charset="-122"/>
                <a:ea typeface="仓耳羽辰体-谷力 W04" panose="02020400000000000000" pitchFamily="18" charset="-122"/>
              </a:rPr>
              <a:t>产品特色：完整的业务流程</a:t>
            </a:r>
            <a:endParaRPr lang="en-US" altLang="zh-CN" sz="3600" b="1" dirty="0">
              <a:latin typeface="仓耳羽辰体-谷力 W04" panose="02020400000000000000" pitchFamily="18" charset="-122"/>
              <a:ea typeface="仓耳羽辰体-谷力 W04" panose="02020400000000000000" pitchFamily="18" charset="-122"/>
            </a:endParaRPr>
          </a:p>
        </p:txBody>
      </p:sp>
      <p:cxnSp>
        <p:nvCxnSpPr>
          <p:cNvPr id="17" name="直接连接符 16">
            <a:extLst>
              <a:ext uri="{FF2B5EF4-FFF2-40B4-BE49-F238E27FC236}">
                <a16:creationId xmlns:a16="http://schemas.microsoft.com/office/drawing/2014/main" xmlns="" id="{17452E40-4CF7-49CD-B2F7-78535396D8C1}"/>
              </a:ext>
            </a:extLst>
          </p:cNvPr>
          <p:cNvCxnSpPr>
            <a:cxnSpLocks/>
          </p:cNvCxnSpPr>
          <p:nvPr/>
        </p:nvCxnSpPr>
        <p:spPr>
          <a:xfrm>
            <a:off x="2218361" y="947776"/>
            <a:ext cx="8870550" cy="0"/>
          </a:xfrm>
          <a:prstGeom prst="line">
            <a:avLst/>
          </a:prstGeom>
          <a:ln w="28575">
            <a:solidFill>
              <a:srgbClr val="C0000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102" name="文本框 38">
            <a:extLst>
              <a:ext uri="{FF2B5EF4-FFF2-40B4-BE49-F238E27FC236}">
                <a16:creationId xmlns:a16="http://schemas.microsoft.com/office/drawing/2014/main" xmlns="" id="{BD91D239-096D-4F51-A430-A9912B9F4747}"/>
              </a:ext>
            </a:extLst>
          </p:cNvPr>
          <p:cNvSpPr txBox="1"/>
          <p:nvPr/>
        </p:nvSpPr>
        <p:spPr>
          <a:xfrm>
            <a:off x="-379045" y="1898985"/>
            <a:ext cx="2778700" cy="3939540"/>
          </a:xfrm>
          <a:prstGeom prst="rect">
            <a:avLst/>
          </a:prstGeom>
          <a:noFill/>
        </p:spPr>
        <p:txBody>
          <a:bodyPr wrap="square">
            <a:spAutoFit/>
          </a:bodyPr>
          <a:lstStyle/>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软件功能展示</a:t>
            </a:r>
            <a:endParaRPr lang="en-US" altLang="zh-CN"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b="1" dirty="0" smtClean="0">
                <a:latin typeface="仓耳羽辰体-谷力 W04" panose="02020400000000000000" pitchFamily="18" charset="-122"/>
                <a:ea typeface="仓耳羽辰体-谷力 W04" panose="02020400000000000000" pitchFamily="18" charset="-122"/>
              </a:rPr>
              <a:t>产品特色与创新</a:t>
            </a:r>
            <a:endParaRPr lang="en-US" altLang="zh-CN" sz="2000" b="1" dirty="0" smtClean="0">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a:solidFill>
                  <a:schemeClr val="bg1"/>
                </a:solidFill>
                <a:latin typeface="仓耳羽辰体-谷力 W04" panose="02020400000000000000" pitchFamily="18" charset="-122"/>
                <a:ea typeface="仓耳羽辰体-谷力 W04" panose="02020400000000000000" pitchFamily="18" charset="-122"/>
              </a:rPr>
              <a:t>软件</a:t>
            </a: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架构设计</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a:solidFill>
                  <a:schemeClr val="bg1"/>
                </a:solidFill>
                <a:latin typeface="仓耳羽辰体-谷力 W04" panose="02020400000000000000" pitchFamily="18" charset="-122"/>
                <a:ea typeface="仓耳羽辰体-谷力 W04" panose="02020400000000000000" pitchFamily="18" charset="-122"/>
              </a:rPr>
              <a:t>关键技术</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经验教训</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p:txBody>
      </p:sp>
      <p:sp>
        <p:nvSpPr>
          <p:cNvPr id="104" name="矩形 103"/>
          <p:cNvSpPr/>
          <p:nvPr/>
        </p:nvSpPr>
        <p:spPr>
          <a:xfrm>
            <a:off x="2218360" y="3525009"/>
            <a:ext cx="2339102" cy="461665"/>
          </a:xfrm>
          <a:prstGeom prst="rect">
            <a:avLst/>
          </a:prstGeom>
        </p:spPr>
        <p:txBody>
          <a:bodyPr wrap="none">
            <a:spAutoFit/>
          </a:bodyPr>
          <a:lstStyle/>
          <a:p>
            <a:r>
              <a:rPr lang="zh-CN" altLang="en-US" sz="2400" b="1" dirty="0" smtClean="0">
                <a:latin typeface="仓耳羽辰体-谷力 W04" charset="-122"/>
                <a:ea typeface="仓耳羽辰体-谷力 W04" charset="-122"/>
              </a:rPr>
              <a:t>完整的业务流程</a:t>
            </a:r>
            <a:endParaRPr lang="zh-CN" altLang="en-US" sz="2400" b="1" dirty="0">
              <a:latin typeface="仓耳羽辰体-谷力 W04" charset="-122"/>
              <a:ea typeface="仓耳羽辰体-谷力 W04" charset="-122"/>
            </a:endParaRPr>
          </a:p>
        </p:txBody>
      </p:sp>
      <p:sp>
        <p:nvSpPr>
          <p:cNvPr id="107" name="左大括号 106"/>
          <p:cNvSpPr/>
          <p:nvPr/>
        </p:nvSpPr>
        <p:spPr>
          <a:xfrm>
            <a:off x="4669243" y="1545588"/>
            <a:ext cx="254678" cy="4420509"/>
          </a:xfrm>
          <a:prstGeom prst="leftBrace">
            <a:avLst>
              <a:gd name="adj1" fmla="val 60621"/>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p:cNvSpPr/>
          <p:nvPr/>
        </p:nvSpPr>
        <p:spPr>
          <a:xfrm>
            <a:off x="5285350" y="1441782"/>
            <a:ext cx="1979050" cy="4524315"/>
          </a:xfrm>
          <a:prstGeom prst="rect">
            <a:avLst/>
          </a:prstGeom>
        </p:spPr>
        <p:txBody>
          <a:bodyPr wrap="square">
            <a:spAutoFit/>
          </a:bodyPr>
          <a:lstStyle/>
          <a:p>
            <a:r>
              <a:rPr lang="zh-CN" altLang="en-US" sz="2400" dirty="0" smtClean="0">
                <a:latin typeface="仓耳羽辰体-谷力 W04" charset="-122"/>
                <a:ea typeface="仓耳羽辰体-谷力 W04" charset="-122"/>
              </a:rPr>
              <a:t>开发人员</a:t>
            </a:r>
            <a:endParaRPr lang="en-US" altLang="zh-CN" sz="2400" b="1" dirty="0" smtClean="0">
              <a:latin typeface="仓耳羽辰体-谷力 W04" charset="-122"/>
              <a:ea typeface="仓耳羽辰体-谷力 W04" charset="-122"/>
            </a:endParaRPr>
          </a:p>
          <a:p>
            <a:endParaRPr lang="en-US" altLang="zh-CN" sz="2400" b="1" dirty="0">
              <a:latin typeface="仓耳羽辰体-谷力 W04" charset="-122"/>
              <a:ea typeface="仓耳羽辰体-谷力 W04" charset="-122"/>
            </a:endParaRPr>
          </a:p>
          <a:p>
            <a:r>
              <a:rPr lang="zh-CN" altLang="en-US" sz="2400" b="1" dirty="0" smtClean="0">
                <a:latin typeface="仓耳羽辰体-谷力 W04" charset="-122"/>
                <a:ea typeface="仓耳羽辰体-谷力 W04" charset="-122"/>
              </a:rPr>
              <a:t>项目开发</a:t>
            </a:r>
            <a:r>
              <a:rPr lang="en-US" altLang="zh-CN" sz="2400" b="1" dirty="0" smtClean="0">
                <a:latin typeface="仓耳羽辰体-谷力 W04" charset="-122"/>
                <a:ea typeface="仓耳羽辰体-谷力 W04" charset="-122"/>
              </a:rPr>
              <a:t>	</a:t>
            </a:r>
          </a:p>
          <a:p>
            <a:endParaRPr lang="en-US" altLang="zh-CN" sz="2400" b="1" dirty="0">
              <a:latin typeface="仓耳羽辰体-谷力 W04" charset="-122"/>
              <a:ea typeface="仓耳羽辰体-谷力 W04" charset="-122"/>
            </a:endParaRPr>
          </a:p>
          <a:p>
            <a:r>
              <a:rPr lang="zh-CN" altLang="en-US" sz="2400" b="1" dirty="0" smtClean="0">
                <a:latin typeface="仓耳羽辰体-谷力 W04" charset="-122"/>
                <a:ea typeface="仓耳羽辰体-谷力 W04" charset="-122"/>
              </a:rPr>
              <a:t>↓</a:t>
            </a:r>
            <a:endParaRPr lang="en-US" altLang="zh-CN" sz="2400" b="1" dirty="0" smtClean="0">
              <a:latin typeface="仓耳羽辰体-谷力 W04" charset="-122"/>
              <a:ea typeface="仓耳羽辰体-谷力 W04" charset="-122"/>
            </a:endParaRPr>
          </a:p>
          <a:p>
            <a:endParaRPr lang="en-US" altLang="zh-CN" sz="2400" b="1" dirty="0" smtClean="0">
              <a:latin typeface="仓耳羽辰体-谷力 W04" charset="-122"/>
              <a:ea typeface="仓耳羽辰体-谷力 W04" charset="-122"/>
            </a:endParaRPr>
          </a:p>
          <a:p>
            <a:r>
              <a:rPr lang="zh-CN" altLang="en-US" sz="2400" b="1" dirty="0" smtClean="0">
                <a:latin typeface="仓耳羽辰体-谷力 W04" charset="-122"/>
                <a:ea typeface="仓耳羽辰体-谷力 W04" charset="-122"/>
              </a:rPr>
              <a:t>项目管理</a:t>
            </a:r>
            <a:endParaRPr lang="en-US" altLang="zh-CN" sz="2400" b="1" dirty="0" smtClean="0">
              <a:latin typeface="仓耳羽辰体-谷力 W04" charset="-122"/>
              <a:ea typeface="仓耳羽辰体-谷力 W04" charset="-122"/>
            </a:endParaRPr>
          </a:p>
          <a:p>
            <a:endParaRPr lang="en-US" altLang="zh-CN" sz="2400" b="1" dirty="0" smtClean="0">
              <a:latin typeface="仓耳羽辰体-谷力 W04" charset="-122"/>
              <a:ea typeface="仓耳羽辰体-谷力 W04" charset="-122"/>
            </a:endParaRPr>
          </a:p>
          <a:p>
            <a:r>
              <a:rPr lang="zh-CN" altLang="en-US" sz="2400" b="1" dirty="0" smtClean="0">
                <a:latin typeface="仓耳羽辰体-谷力 W04" charset="-122"/>
                <a:ea typeface="仓耳羽辰体-谷力 W04" charset="-122"/>
              </a:rPr>
              <a:t>↓</a:t>
            </a:r>
            <a:endParaRPr lang="en-US" altLang="zh-CN" sz="2400" b="1" dirty="0" smtClean="0">
              <a:latin typeface="仓耳羽辰体-谷力 W04" charset="-122"/>
              <a:ea typeface="仓耳羽辰体-谷力 W04" charset="-122"/>
            </a:endParaRPr>
          </a:p>
          <a:p>
            <a:endParaRPr lang="en-US" altLang="zh-CN" sz="2400" b="1" dirty="0">
              <a:latin typeface="仓耳羽辰体-谷力 W04" charset="-122"/>
              <a:ea typeface="仓耳羽辰体-谷力 W04" charset="-122"/>
            </a:endParaRPr>
          </a:p>
          <a:p>
            <a:r>
              <a:rPr lang="zh-CN" altLang="en-US" sz="2400" b="1" dirty="0" smtClean="0">
                <a:latin typeface="仓耳羽辰体-谷力 W04" charset="-122"/>
                <a:ea typeface="仓耳羽辰体-谷力 W04" charset="-122"/>
              </a:rPr>
              <a:t>项目维护</a:t>
            </a:r>
            <a:endParaRPr lang="en-US" altLang="zh-CN" sz="2400" b="1" dirty="0">
              <a:latin typeface="仓耳羽辰体-谷力 W04" charset="-122"/>
              <a:ea typeface="仓耳羽辰体-谷力 W04" charset="-122"/>
            </a:endParaRPr>
          </a:p>
        </p:txBody>
      </p:sp>
      <p:sp>
        <p:nvSpPr>
          <p:cNvPr id="14" name="矩形 13"/>
          <p:cNvSpPr/>
          <p:nvPr/>
        </p:nvSpPr>
        <p:spPr>
          <a:xfrm>
            <a:off x="9288390" y="1441782"/>
            <a:ext cx="1979050" cy="4524315"/>
          </a:xfrm>
          <a:prstGeom prst="rect">
            <a:avLst/>
          </a:prstGeom>
        </p:spPr>
        <p:txBody>
          <a:bodyPr wrap="square">
            <a:spAutoFit/>
          </a:bodyPr>
          <a:lstStyle/>
          <a:p>
            <a:r>
              <a:rPr lang="zh-CN" altLang="en-US" sz="2400" dirty="0">
                <a:latin typeface="仓耳羽辰体-谷力 W04" charset="-122"/>
                <a:ea typeface="仓耳羽辰体-谷力 W04" charset="-122"/>
              </a:rPr>
              <a:t>使用者</a:t>
            </a:r>
            <a:endParaRPr lang="en-US" altLang="zh-CN" sz="2400" dirty="0" smtClean="0">
              <a:latin typeface="仓耳羽辰体-谷力 W04" charset="-122"/>
              <a:ea typeface="仓耳羽辰体-谷力 W04" charset="-122"/>
            </a:endParaRPr>
          </a:p>
          <a:p>
            <a:endParaRPr lang="en-US" altLang="zh-CN" sz="2400" b="1" dirty="0">
              <a:latin typeface="仓耳羽辰体-谷力 W04" charset="-122"/>
              <a:ea typeface="仓耳羽辰体-谷力 W04" charset="-122"/>
            </a:endParaRPr>
          </a:p>
          <a:p>
            <a:r>
              <a:rPr lang="zh-CN" altLang="en-US" sz="2400" b="1" dirty="0" smtClean="0">
                <a:latin typeface="仓耳羽辰体-谷力 W04" charset="-122"/>
                <a:ea typeface="仓耳羽辰体-谷力 W04" charset="-122"/>
              </a:rPr>
              <a:t>项目查找</a:t>
            </a:r>
            <a:r>
              <a:rPr lang="en-US" altLang="zh-CN" sz="2400" b="1" dirty="0" smtClean="0">
                <a:latin typeface="仓耳羽辰体-谷力 W04" charset="-122"/>
                <a:ea typeface="仓耳羽辰体-谷力 W04" charset="-122"/>
              </a:rPr>
              <a:t>	</a:t>
            </a:r>
          </a:p>
          <a:p>
            <a:endParaRPr lang="en-US" altLang="zh-CN" sz="2400" b="1" dirty="0">
              <a:latin typeface="仓耳羽辰体-谷力 W04" charset="-122"/>
              <a:ea typeface="仓耳羽辰体-谷力 W04" charset="-122"/>
            </a:endParaRPr>
          </a:p>
          <a:p>
            <a:r>
              <a:rPr lang="zh-CN" altLang="en-US" sz="2400" b="1" dirty="0" smtClean="0">
                <a:latin typeface="仓耳羽辰体-谷力 W04" charset="-122"/>
                <a:ea typeface="仓耳羽辰体-谷力 W04" charset="-122"/>
              </a:rPr>
              <a:t>↓</a:t>
            </a:r>
            <a:endParaRPr lang="en-US" altLang="zh-CN" sz="2400" b="1" dirty="0" smtClean="0">
              <a:latin typeface="仓耳羽辰体-谷力 W04" charset="-122"/>
              <a:ea typeface="仓耳羽辰体-谷力 W04" charset="-122"/>
            </a:endParaRPr>
          </a:p>
          <a:p>
            <a:endParaRPr lang="en-US" altLang="zh-CN" sz="2400" b="1" dirty="0" smtClean="0">
              <a:latin typeface="仓耳羽辰体-谷力 W04" charset="-122"/>
              <a:ea typeface="仓耳羽辰体-谷力 W04" charset="-122"/>
            </a:endParaRPr>
          </a:p>
          <a:p>
            <a:r>
              <a:rPr lang="zh-CN" altLang="en-US" sz="2400" b="1" dirty="0" smtClean="0">
                <a:latin typeface="仓耳羽辰体-谷力 W04" charset="-122"/>
                <a:ea typeface="仓耳羽辰体-谷力 W04" charset="-122"/>
              </a:rPr>
              <a:t>项目使用</a:t>
            </a:r>
            <a:endParaRPr lang="en-US" altLang="zh-CN" sz="2400" b="1" dirty="0" smtClean="0">
              <a:latin typeface="仓耳羽辰体-谷力 W04" charset="-122"/>
              <a:ea typeface="仓耳羽辰体-谷力 W04" charset="-122"/>
            </a:endParaRPr>
          </a:p>
          <a:p>
            <a:endParaRPr lang="en-US" altLang="zh-CN" sz="2400" b="1" dirty="0" smtClean="0">
              <a:latin typeface="仓耳羽辰体-谷力 W04" charset="-122"/>
              <a:ea typeface="仓耳羽辰体-谷力 W04" charset="-122"/>
            </a:endParaRPr>
          </a:p>
          <a:p>
            <a:r>
              <a:rPr lang="zh-CN" altLang="en-US" sz="2400" b="1" dirty="0" smtClean="0">
                <a:latin typeface="仓耳羽辰体-谷力 W04" charset="-122"/>
                <a:ea typeface="仓耳羽辰体-谷力 W04" charset="-122"/>
              </a:rPr>
              <a:t>↓</a:t>
            </a:r>
            <a:endParaRPr lang="en-US" altLang="zh-CN" sz="2400" b="1" dirty="0" smtClean="0">
              <a:latin typeface="仓耳羽辰体-谷力 W04" charset="-122"/>
              <a:ea typeface="仓耳羽辰体-谷力 W04" charset="-122"/>
            </a:endParaRPr>
          </a:p>
          <a:p>
            <a:endParaRPr lang="en-US" altLang="zh-CN" sz="2400" b="1" dirty="0">
              <a:latin typeface="仓耳羽辰体-谷力 W04" charset="-122"/>
              <a:ea typeface="仓耳羽辰体-谷力 W04" charset="-122"/>
            </a:endParaRPr>
          </a:p>
          <a:p>
            <a:r>
              <a:rPr lang="zh-CN" altLang="en-US" sz="2400" b="1" dirty="0" smtClean="0">
                <a:latin typeface="仓耳羽辰体-谷力 W04" charset="-122"/>
                <a:ea typeface="仓耳羽辰体-谷力 W04" charset="-122"/>
              </a:rPr>
              <a:t>项目反馈</a:t>
            </a:r>
            <a:endParaRPr lang="en-US" altLang="zh-CN" sz="2400" b="1" dirty="0">
              <a:latin typeface="仓耳羽辰体-谷力 W04" charset="-122"/>
              <a:ea typeface="仓耳羽辰体-谷力 W04" charset="-122"/>
            </a:endParaRPr>
          </a:p>
        </p:txBody>
      </p:sp>
      <p:sp>
        <p:nvSpPr>
          <p:cNvPr id="15" name="文本框 47">
            <a:extLst>
              <a:ext uri="{FF2B5EF4-FFF2-40B4-BE49-F238E27FC236}">
                <a16:creationId xmlns:a16="http://schemas.microsoft.com/office/drawing/2014/main" xmlns="" id="{73572A05-F8DD-4316-AD27-888FCCF6E3D2}"/>
              </a:ext>
            </a:extLst>
          </p:cNvPr>
          <p:cNvSpPr txBox="1"/>
          <p:nvPr/>
        </p:nvSpPr>
        <p:spPr>
          <a:xfrm>
            <a:off x="8463280" y="-144438"/>
            <a:ext cx="4643121" cy="830997"/>
          </a:xfrm>
          <a:prstGeom prst="rect">
            <a:avLst/>
          </a:prstGeom>
          <a:noFill/>
        </p:spPr>
        <p:txBody>
          <a:bodyPr wrap="square">
            <a:spAutoFit/>
          </a:bodyPr>
          <a:lstStyle/>
          <a:p>
            <a:pPr>
              <a:lnSpc>
                <a:spcPct val="200000"/>
              </a:lnSpc>
            </a:pPr>
            <a:r>
              <a:rPr lang="zh-CN" altLang="en-US" sz="2400" b="1" dirty="0" smtClean="0">
                <a:latin typeface="仓耳羽辰体-谷力 W04" panose="02020400000000000000" pitchFamily="18" charset="-122"/>
                <a:ea typeface="仓耳羽辰体-谷力 W04" panose="02020400000000000000" pitchFamily="18" charset="-122"/>
              </a:rPr>
              <a:t>产品特色 </a:t>
            </a:r>
            <a:r>
              <a:rPr lang="en-US" altLang="zh-CN" sz="2000" dirty="0" smtClean="0">
                <a:latin typeface="仓耳羽辰体-谷力 W04" panose="02020400000000000000" pitchFamily="18" charset="-122"/>
                <a:ea typeface="仓耳羽辰体-谷力 W04" panose="02020400000000000000" pitchFamily="18" charset="-122"/>
              </a:rPr>
              <a:t>|</a:t>
            </a: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技术特色</a:t>
            </a:r>
            <a:r>
              <a:rPr lang="en-US" altLang="zh-CN"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 </a:t>
            </a: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迭代总结</a:t>
            </a:r>
            <a:endParaRPr lang="en-US" altLang="zh-CN" sz="2000" dirty="0">
              <a:solidFill>
                <a:schemeClr val="tx1">
                  <a:lumMod val="50000"/>
                  <a:lumOff val="50000"/>
                </a:schemeClr>
              </a:solidFill>
              <a:latin typeface="仓耳羽辰体-谷力 W04" panose="02020400000000000000" pitchFamily="18" charset="-122"/>
              <a:ea typeface="仓耳羽辰体-谷力 W04" panose="02020400000000000000" pitchFamily="18" charset="-122"/>
            </a:endParaRPr>
          </a:p>
        </p:txBody>
      </p:sp>
    </p:spTree>
    <p:extLst>
      <p:ext uri="{BB962C8B-B14F-4D97-AF65-F5344CB8AC3E}">
        <p14:creationId xmlns:p14="http://schemas.microsoft.com/office/powerpoint/2010/main" val="13603884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439EB02D-93A1-43DF-89E3-56CC3C76AB78}"/>
              </a:ext>
            </a:extLst>
          </p:cNvPr>
          <p:cNvSpPr/>
          <p:nvPr/>
        </p:nvSpPr>
        <p:spPr>
          <a:xfrm>
            <a:off x="2" y="0"/>
            <a:ext cx="2020388" cy="6858000"/>
          </a:xfrm>
          <a:prstGeom prst="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endParaRPr>
          </a:p>
        </p:txBody>
      </p:sp>
      <p:pic>
        <p:nvPicPr>
          <p:cNvPr id="5" name="图片 4">
            <a:extLst>
              <a:ext uri="{FF2B5EF4-FFF2-40B4-BE49-F238E27FC236}">
                <a16:creationId xmlns:a16="http://schemas.microsoft.com/office/drawing/2014/main" xmlns="" id="{E280C32F-64E1-4E3C-A600-5D692A1DE2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487" b="-4870"/>
          <a:stretch>
            <a:fillRect/>
          </a:stretch>
        </p:blipFill>
        <p:spPr>
          <a:xfrm>
            <a:off x="221927" y="565541"/>
            <a:ext cx="1576537" cy="1286998"/>
          </a:xfrm>
          <a:prstGeom prst="rect">
            <a:avLst/>
          </a:prstGeom>
        </p:spPr>
      </p:pic>
      <p:sp>
        <p:nvSpPr>
          <p:cNvPr id="9" name="矩形 8">
            <a:extLst>
              <a:ext uri="{FF2B5EF4-FFF2-40B4-BE49-F238E27FC236}">
                <a16:creationId xmlns:a16="http://schemas.microsoft.com/office/drawing/2014/main" xmlns="" id="{46D41352-26B6-44E5-9914-8FA20A27793F}"/>
              </a:ext>
            </a:extLst>
          </p:cNvPr>
          <p:cNvSpPr/>
          <p:nvPr/>
        </p:nvSpPr>
        <p:spPr>
          <a:xfrm>
            <a:off x="66040" y="2803068"/>
            <a:ext cx="1888309" cy="75909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xmlns="" id="{797B8F14-359C-4A2D-AD2A-EE27BAF07DCC}"/>
              </a:ext>
            </a:extLst>
          </p:cNvPr>
          <p:cNvSpPr txBox="1"/>
          <p:nvPr/>
        </p:nvSpPr>
        <p:spPr>
          <a:xfrm>
            <a:off x="2218360" y="-162739"/>
            <a:ext cx="6143320" cy="1200329"/>
          </a:xfrm>
          <a:prstGeom prst="rect">
            <a:avLst/>
          </a:prstGeom>
          <a:noFill/>
        </p:spPr>
        <p:txBody>
          <a:bodyPr wrap="square">
            <a:spAutoFit/>
          </a:bodyPr>
          <a:lstStyle/>
          <a:p>
            <a:pPr>
              <a:lnSpc>
                <a:spcPct val="200000"/>
              </a:lnSpc>
            </a:pPr>
            <a:r>
              <a:rPr lang="zh-CN" altLang="en-US" sz="3600" b="1" dirty="0" smtClean="0">
                <a:latin typeface="仓耳羽辰体-谷力 W04" panose="02020400000000000000" pitchFamily="18" charset="-122"/>
                <a:ea typeface="仓耳羽辰体-谷力 W04" panose="02020400000000000000" pitchFamily="18" charset="-122"/>
              </a:rPr>
              <a:t>产品特色：</a:t>
            </a:r>
            <a:r>
              <a:rPr lang="zh-CN" altLang="en-US" sz="3600" b="1" dirty="0">
                <a:latin typeface="仓耳羽辰体-谷力 W04" charset="-122"/>
                <a:ea typeface="仓耳羽辰体-谷力 W04" charset="-122"/>
              </a:rPr>
              <a:t>快捷的人机交互</a:t>
            </a:r>
            <a:endParaRPr lang="en-US" altLang="zh-CN" sz="3600" b="1" dirty="0">
              <a:latin typeface="仓耳羽辰体-谷力 W04" panose="02020400000000000000" pitchFamily="18" charset="-122"/>
              <a:ea typeface="仓耳羽辰体-谷力 W04" panose="02020400000000000000" pitchFamily="18" charset="-122"/>
            </a:endParaRPr>
          </a:p>
        </p:txBody>
      </p:sp>
      <p:cxnSp>
        <p:nvCxnSpPr>
          <p:cNvPr id="17" name="直接连接符 16">
            <a:extLst>
              <a:ext uri="{FF2B5EF4-FFF2-40B4-BE49-F238E27FC236}">
                <a16:creationId xmlns:a16="http://schemas.microsoft.com/office/drawing/2014/main" xmlns="" id="{17452E40-4CF7-49CD-B2F7-78535396D8C1}"/>
              </a:ext>
            </a:extLst>
          </p:cNvPr>
          <p:cNvCxnSpPr>
            <a:cxnSpLocks/>
          </p:cNvCxnSpPr>
          <p:nvPr/>
        </p:nvCxnSpPr>
        <p:spPr>
          <a:xfrm>
            <a:off x="2218361" y="947776"/>
            <a:ext cx="8870550" cy="0"/>
          </a:xfrm>
          <a:prstGeom prst="line">
            <a:avLst/>
          </a:prstGeom>
          <a:ln w="28575">
            <a:solidFill>
              <a:srgbClr val="C0000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102" name="文本框 38">
            <a:extLst>
              <a:ext uri="{FF2B5EF4-FFF2-40B4-BE49-F238E27FC236}">
                <a16:creationId xmlns:a16="http://schemas.microsoft.com/office/drawing/2014/main" xmlns="" id="{BD91D239-096D-4F51-A430-A9912B9F4747}"/>
              </a:ext>
            </a:extLst>
          </p:cNvPr>
          <p:cNvSpPr txBox="1"/>
          <p:nvPr/>
        </p:nvSpPr>
        <p:spPr>
          <a:xfrm>
            <a:off x="-379045" y="1898985"/>
            <a:ext cx="2778700" cy="3939540"/>
          </a:xfrm>
          <a:prstGeom prst="rect">
            <a:avLst/>
          </a:prstGeom>
          <a:noFill/>
        </p:spPr>
        <p:txBody>
          <a:bodyPr wrap="square">
            <a:spAutoFit/>
          </a:bodyPr>
          <a:lstStyle/>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软件功能展示</a:t>
            </a:r>
            <a:endParaRPr lang="en-US" altLang="zh-CN"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b="1" dirty="0" smtClean="0">
                <a:latin typeface="仓耳羽辰体-谷力 W04" panose="02020400000000000000" pitchFamily="18" charset="-122"/>
                <a:ea typeface="仓耳羽辰体-谷力 W04" panose="02020400000000000000" pitchFamily="18" charset="-122"/>
              </a:rPr>
              <a:t>产品特色与创新</a:t>
            </a:r>
            <a:endParaRPr lang="en-US" altLang="zh-CN" sz="2000" b="1" dirty="0" smtClean="0">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a:solidFill>
                  <a:schemeClr val="bg1"/>
                </a:solidFill>
                <a:latin typeface="仓耳羽辰体-谷力 W04" panose="02020400000000000000" pitchFamily="18" charset="-122"/>
                <a:ea typeface="仓耳羽辰体-谷力 W04" panose="02020400000000000000" pitchFamily="18" charset="-122"/>
              </a:rPr>
              <a:t>软件</a:t>
            </a: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架构设计</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a:solidFill>
                  <a:schemeClr val="bg1"/>
                </a:solidFill>
                <a:latin typeface="仓耳羽辰体-谷力 W04" panose="02020400000000000000" pitchFamily="18" charset="-122"/>
                <a:ea typeface="仓耳羽辰体-谷力 W04" panose="02020400000000000000" pitchFamily="18" charset="-122"/>
              </a:rPr>
              <a:t>关键技术</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经验教训</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p:txBody>
      </p:sp>
      <p:sp>
        <p:nvSpPr>
          <p:cNvPr id="104" name="矩形 103"/>
          <p:cNvSpPr/>
          <p:nvPr/>
        </p:nvSpPr>
        <p:spPr>
          <a:xfrm>
            <a:off x="2218360" y="3464049"/>
            <a:ext cx="2339102" cy="461665"/>
          </a:xfrm>
          <a:prstGeom prst="rect">
            <a:avLst/>
          </a:prstGeom>
        </p:spPr>
        <p:txBody>
          <a:bodyPr wrap="none">
            <a:spAutoFit/>
          </a:bodyPr>
          <a:lstStyle/>
          <a:p>
            <a:r>
              <a:rPr lang="zh-CN" altLang="en-US" sz="2400" b="1" dirty="0">
                <a:latin typeface="仓耳羽辰体-谷力 W04" charset="-122"/>
                <a:ea typeface="仓耳羽辰体-谷力 W04" charset="-122"/>
              </a:rPr>
              <a:t>快捷的人机交互</a:t>
            </a:r>
            <a:endParaRPr lang="zh-CN" altLang="en-US" sz="2400" b="1" dirty="0">
              <a:latin typeface="仓耳羽辰体-谷力 W04" charset="-122"/>
              <a:ea typeface="仓耳羽辰体-谷力 W04" charset="-122"/>
            </a:endParaRPr>
          </a:p>
        </p:txBody>
      </p:sp>
      <p:sp>
        <p:nvSpPr>
          <p:cNvPr id="107" name="左大括号 106"/>
          <p:cNvSpPr/>
          <p:nvPr/>
        </p:nvSpPr>
        <p:spPr>
          <a:xfrm>
            <a:off x="4669243" y="1795257"/>
            <a:ext cx="254678" cy="3731783"/>
          </a:xfrm>
          <a:prstGeom prst="leftBrace">
            <a:avLst>
              <a:gd name="adj1" fmla="val 60621"/>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5158695" y="1333592"/>
            <a:ext cx="6609169" cy="461665"/>
          </a:xfrm>
          <a:prstGeom prst="rect">
            <a:avLst/>
          </a:prstGeom>
        </p:spPr>
        <p:txBody>
          <a:bodyPr wrap="square">
            <a:spAutoFit/>
          </a:bodyPr>
          <a:lstStyle/>
          <a:p>
            <a:r>
              <a:rPr lang="en-US" altLang="zh-CN" sz="2400" b="1" dirty="0" smtClean="0">
                <a:latin typeface="仓耳羽辰体-谷力 W04" charset="-122"/>
                <a:ea typeface="仓耳羽辰体-谷力 W04" charset="-122"/>
              </a:rPr>
              <a:t>WIMP</a:t>
            </a:r>
            <a:r>
              <a:rPr lang="zh-CN" altLang="en-US" sz="2400" b="1" dirty="0" smtClean="0">
                <a:latin typeface="仓耳羽辰体-谷力 W04" charset="-122"/>
                <a:ea typeface="仓耳羽辰体-谷力 W04" charset="-122"/>
              </a:rPr>
              <a:t>界面</a:t>
            </a:r>
            <a:r>
              <a:rPr lang="en-US" altLang="zh-CN" sz="2400" b="1" dirty="0" smtClean="0">
                <a:latin typeface="仓耳羽辰体-谷力 W04" charset="-122"/>
                <a:ea typeface="仓耳羽辰体-谷力 W04" charset="-122"/>
              </a:rPr>
              <a:t>	</a:t>
            </a:r>
            <a:r>
              <a:rPr lang="zh-CN" altLang="en-US" sz="2400" b="1" dirty="0" smtClean="0">
                <a:latin typeface="仓耳羽辰体-谷力 W04" charset="-122"/>
                <a:ea typeface="仓耳羽辰体-谷力 W04" charset="-122"/>
              </a:rPr>
              <a:t>→</a:t>
            </a:r>
            <a:r>
              <a:rPr lang="en-US" altLang="zh-CN" sz="2400" b="1" dirty="0" smtClean="0">
                <a:latin typeface="仓耳羽辰体-谷力 W04" charset="-122"/>
                <a:ea typeface="仓耳羽辰体-谷力 W04" charset="-122"/>
              </a:rPr>
              <a:t>	</a:t>
            </a:r>
            <a:r>
              <a:rPr lang="zh-CN" altLang="en-US" sz="2400" b="1" dirty="0" smtClean="0">
                <a:solidFill>
                  <a:srgbClr val="FF0000"/>
                </a:solidFill>
                <a:latin typeface="仓耳羽辰体-谷力 W04" charset="-122"/>
                <a:ea typeface="仓耳羽辰体-谷力 W04" charset="-122"/>
              </a:rPr>
              <a:t>三维文件目录</a:t>
            </a:r>
            <a:endParaRPr lang="en-US" altLang="zh-CN" sz="2400" b="1" dirty="0" smtClean="0">
              <a:solidFill>
                <a:srgbClr val="FF0000"/>
              </a:solidFill>
              <a:latin typeface="仓耳羽辰体-谷力 W04" charset="-122"/>
              <a:ea typeface="仓耳羽辰体-谷力 W04" charset="-122"/>
            </a:endParaRPr>
          </a:p>
        </p:txBody>
      </p:sp>
      <p:sp>
        <p:nvSpPr>
          <p:cNvPr id="15" name="文本框 47">
            <a:extLst>
              <a:ext uri="{FF2B5EF4-FFF2-40B4-BE49-F238E27FC236}">
                <a16:creationId xmlns:a16="http://schemas.microsoft.com/office/drawing/2014/main" xmlns="" id="{73572A05-F8DD-4316-AD27-888FCCF6E3D2}"/>
              </a:ext>
            </a:extLst>
          </p:cNvPr>
          <p:cNvSpPr txBox="1"/>
          <p:nvPr/>
        </p:nvSpPr>
        <p:spPr>
          <a:xfrm>
            <a:off x="8463280" y="-144438"/>
            <a:ext cx="4643121" cy="830997"/>
          </a:xfrm>
          <a:prstGeom prst="rect">
            <a:avLst/>
          </a:prstGeom>
          <a:noFill/>
        </p:spPr>
        <p:txBody>
          <a:bodyPr wrap="square">
            <a:spAutoFit/>
          </a:bodyPr>
          <a:lstStyle/>
          <a:p>
            <a:pPr>
              <a:lnSpc>
                <a:spcPct val="200000"/>
              </a:lnSpc>
            </a:pPr>
            <a:r>
              <a:rPr lang="zh-CN" altLang="en-US" sz="2400" b="1" dirty="0" smtClean="0">
                <a:latin typeface="仓耳羽辰体-谷力 W04" panose="02020400000000000000" pitchFamily="18" charset="-122"/>
                <a:ea typeface="仓耳羽辰体-谷力 W04" panose="02020400000000000000" pitchFamily="18" charset="-122"/>
              </a:rPr>
              <a:t>产品特色 </a:t>
            </a:r>
            <a:r>
              <a:rPr lang="en-US" altLang="zh-CN" sz="2000" dirty="0" smtClean="0">
                <a:latin typeface="仓耳羽辰体-谷力 W04" panose="02020400000000000000" pitchFamily="18" charset="-122"/>
                <a:ea typeface="仓耳羽辰体-谷力 W04" panose="02020400000000000000" pitchFamily="18" charset="-122"/>
              </a:rPr>
              <a:t>|</a:t>
            </a: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技术特色</a:t>
            </a:r>
            <a:r>
              <a:rPr lang="en-US" altLang="zh-CN"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 </a:t>
            </a: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迭代总结</a:t>
            </a:r>
            <a:endParaRPr lang="en-US" altLang="zh-CN" sz="2000" dirty="0">
              <a:solidFill>
                <a:schemeClr val="tx1">
                  <a:lumMod val="50000"/>
                  <a:lumOff val="50000"/>
                </a:schemeClr>
              </a:solidFill>
              <a:latin typeface="仓耳羽辰体-谷力 W04" panose="02020400000000000000" pitchFamily="18" charset="-122"/>
              <a:ea typeface="仓耳羽辰体-谷力 W04" panose="02020400000000000000" pitchFamily="18" charset="-122"/>
            </a:endParaRPr>
          </a:p>
        </p:txBody>
      </p:sp>
      <p:sp>
        <p:nvSpPr>
          <p:cNvPr id="18" name="矩形 17"/>
          <p:cNvSpPr/>
          <p:nvPr/>
        </p:nvSpPr>
        <p:spPr>
          <a:xfrm>
            <a:off x="5057093" y="4069694"/>
            <a:ext cx="6609169" cy="461665"/>
          </a:xfrm>
          <a:prstGeom prst="rect">
            <a:avLst/>
          </a:prstGeom>
        </p:spPr>
        <p:txBody>
          <a:bodyPr wrap="square">
            <a:spAutoFit/>
          </a:bodyPr>
          <a:lstStyle/>
          <a:p>
            <a:r>
              <a:rPr lang="zh-CN" altLang="en-US" sz="2400" b="1" dirty="0" smtClean="0">
                <a:latin typeface="仓耳羽辰体-谷力 W04" charset="-122"/>
                <a:ea typeface="仓耳羽辰体-谷力 W04" charset="-122"/>
              </a:rPr>
              <a:t>对话</a:t>
            </a:r>
            <a:r>
              <a:rPr lang="en-US" altLang="zh-CN" sz="2400" b="1" dirty="0" smtClean="0">
                <a:latin typeface="仓耳羽辰体-谷力 W04" charset="-122"/>
                <a:ea typeface="仓耳羽辰体-谷力 W04" charset="-122"/>
              </a:rPr>
              <a:t>		</a:t>
            </a:r>
            <a:r>
              <a:rPr lang="zh-CN" altLang="en-US" sz="2400" b="1" dirty="0" smtClean="0">
                <a:latin typeface="仓耳羽辰体-谷力 W04" charset="-122"/>
                <a:ea typeface="仓耳羽辰体-谷力 W04" charset="-122"/>
              </a:rPr>
              <a:t>→</a:t>
            </a:r>
            <a:r>
              <a:rPr lang="en-US" altLang="zh-CN" sz="2400" b="1" dirty="0" smtClean="0">
                <a:latin typeface="仓耳羽辰体-谷力 W04" charset="-122"/>
                <a:ea typeface="仓耳羽辰体-谷力 W04" charset="-122"/>
              </a:rPr>
              <a:t>	</a:t>
            </a:r>
            <a:r>
              <a:rPr lang="zh-CN" altLang="en-US" sz="2400" b="1" dirty="0" smtClean="0">
                <a:solidFill>
                  <a:srgbClr val="FF0000"/>
                </a:solidFill>
                <a:latin typeface="仓耳羽辰体-谷力 W04" charset="-122"/>
                <a:ea typeface="仓耳羽辰体-谷力 W04" charset="-122"/>
              </a:rPr>
              <a:t>通过自然语言控制业务逻辑</a:t>
            </a:r>
            <a:endParaRPr lang="en-US" altLang="zh-CN" sz="2400" b="1" dirty="0" smtClean="0">
              <a:solidFill>
                <a:srgbClr val="FF0000"/>
              </a:solidFill>
              <a:latin typeface="仓耳羽辰体-谷力 W04" charset="-122"/>
              <a:ea typeface="仓耳羽辰体-谷力 W04" charset="-122"/>
            </a:endParaRPr>
          </a:p>
        </p:txBody>
      </p:sp>
      <p:sp>
        <p:nvSpPr>
          <p:cNvPr id="20" name="矩形 19"/>
          <p:cNvSpPr/>
          <p:nvPr/>
        </p:nvSpPr>
        <p:spPr>
          <a:xfrm>
            <a:off x="5087573" y="5296207"/>
            <a:ext cx="6609169" cy="461665"/>
          </a:xfrm>
          <a:prstGeom prst="rect">
            <a:avLst/>
          </a:prstGeom>
        </p:spPr>
        <p:txBody>
          <a:bodyPr wrap="square">
            <a:spAutoFit/>
          </a:bodyPr>
          <a:lstStyle/>
          <a:p>
            <a:r>
              <a:rPr lang="zh-CN" altLang="en-US" sz="2400" b="1" dirty="0" smtClean="0">
                <a:solidFill>
                  <a:srgbClr val="FF0000"/>
                </a:solidFill>
                <a:latin typeface="仓耳羽辰体-谷力 W04" charset="-122"/>
                <a:ea typeface="仓耳羽辰体-谷力 W04" charset="-122"/>
              </a:rPr>
              <a:t>支持中英文切换</a:t>
            </a:r>
            <a:endParaRPr lang="en-US" altLang="zh-CN" sz="2400" b="1" dirty="0" smtClean="0">
              <a:solidFill>
                <a:srgbClr val="FF0000"/>
              </a:solidFill>
              <a:latin typeface="仓耳羽辰体-谷力 W04" charset="-122"/>
              <a:ea typeface="仓耳羽辰体-谷力 W04" charset="-122"/>
            </a:endParaRPr>
          </a:p>
        </p:txBody>
      </p:sp>
    </p:spTree>
    <p:extLst>
      <p:ext uri="{BB962C8B-B14F-4D97-AF65-F5344CB8AC3E}">
        <p14:creationId xmlns:p14="http://schemas.microsoft.com/office/powerpoint/2010/main" val="40518265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439EB02D-93A1-43DF-89E3-56CC3C76AB78}"/>
              </a:ext>
            </a:extLst>
          </p:cNvPr>
          <p:cNvSpPr/>
          <p:nvPr/>
        </p:nvSpPr>
        <p:spPr>
          <a:xfrm>
            <a:off x="2" y="0"/>
            <a:ext cx="2020388" cy="6858000"/>
          </a:xfrm>
          <a:prstGeom prst="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endParaRPr>
          </a:p>
        </p:txBody>
      </p:sp>
      <p:pic>
        <p:nvPicPr>
          <p:cNvPr id="5" name="图片 4">
            <a:extLst>
              <a:ext uri="{FF2B5EF4-FFF2-40B4-BE49-F238E27FC236}">
                <a16:creationId xmlns:a16="http://schemas.microsoft.com/office/drawing/2014/main" xmlns="" id="{E280C32F-64E1-4E3C-A600-5D692A1DE2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487" b="-4870"/>
          <a:stretch>
            <a:fillRect/>
          </a:stretch>
        </p:blipFill>
        <p:spPr>
          <a:xfrm>
            <a:off x="221927" y="565541"/>
            <a:ext cx="1576537" cy="1286998"/>
          </a:xfrm>
          <a:prstGeom prst="rect">
            <a:avLst/>
          </a:prstGeom>
        </p:spPr>
      </p:pic>
      <p:sp>
        <p:nvSpPr>
          <p:cNvPr id="9" name="矩形 8">
            <a:extLst>
              <a:ext uri="{FF2B5EF4-FFF2-40B4-BE49-F238E27FC236}">
                <a16:creationId xmlns:a16="http://schemas.microsoft.com/office/drawing/2014/main" xmlns="" id="{46D41352-26B6-44E5-9914-8FA20A27793F}"/>
              </a:ext>
            </a:extLst>
          </p:cNvPr>
          <p:cNvSpPr/>
          <p:nvPr/>
        </p:nvSpPr>
        <p:spPr>
          <a:xfrm>
            <a:off x="66040" y="2803068"/>
            <a:ext cx="1888309" cy="75909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xmlns="" id="{797B8F14-359C-4A2D-AD2A-EE27BAF07DCC}"/>
              </a:ext>
            </a:extLst>
          </p:cNvPr>
          <p:cNvSpPr txBox="1"/>
          <p:nvPr/>
        </p:nvSpPr>
        <p:spPr>
          <a:xfrm>
            <a:off x="2218360" y="-162739"/>
            <a:ext cx="6143320" cy="1200329"/>
          </a:xfrm>
          <a:prstGeom prst="rect">
            <a:avLst/>
          </a:prstGeom>
          <a:noFill/>
        </p:spPr>
        <p:txBody>
          <a:bodyPr wrap="square">
            <a:spAutoFit/>
          </a:bodyPr>
          <a:lstStyle/>
          <a:p>
            <a:pPr>
              <a:lnSpc>
                <a:spcPct val="200000"/>
              </a:lnSpc>
            </a:pPr>
            <a:r>
              <a:rPr lang="zh-CN" altLang="en-US" sz="3600" b="1" dirty="0" smtClean="0">
                <a:latin typeface="仓耳羽辰体-谷力 W04" panose="02020400000000000000" pitchFamily="18" charset="-122"/>
                <a:ea typeface="仓耳羽辰体-谷力 W04" panose="02020400000000000000" pitchFamily="18" charset="-122"/>
              </a:rPr>
              <a:t>产品特色：项目级代码生成</a:t>
            </a:r>
            <a:endParaRPr lang="en-US" altLang="zh-CN" sz="3600" b="1" dirty="0">
              <a:latin typeface="仓耳羽辰体-谷力 W04" panose="02020400000000000000" pitchFamily="18" charset="-122"/>
              <a:ea typeface="仓耳羽辰体-谷力 W04" panose="02020400000000000000" pitchFamily="18" charset="-122"/>
            </a:endParaRPr>
          </a:p>
        </p:txBody>
      </p:sp>
      <p:cxnSp>
        <p:nvCxnSpPr>
          <p:cNvPr id="17" name="直接连接符 16">
            <a:extLst>
              <a:ext uri="{FF2B5EF4-FFF2-40B4-BE49-F238E27FC236}">
                <a16:creationId xmlns:a16="http://schemas.microsoft.com/office/drawing/2014/main" xmlns="" id="{17452E40-4CF7-49CD-B2F7-78535396D8C1}"/>
              </a:ext>
            </a:extLst>
          </p:cNvPr>
          <p:cNvCxnSpPr>
            <a:cxnSpLocks/>
          </p:cNvCxnSpPr>
          <p:nvPr/>
        </p:nvCxnSpPr>
        <p:spPr>
          <a:xfrm>
            <a:off x="2218361" y="947776"/>
            <a:ext cx="8870550" cy="0"/>
          </a:xfrm>
          <a:prstGeom prst="line">
            <a:avLst/>
          </a:prstGeom>
          <a:ln w="28575">
            <a:solidFill>
              <a:srgbClr val="C0000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102" name="文本框 38">
            <a:extLst>
              <a:ext uri="{FF2B5EF4-FFF2-40B4-BE49-F238E27FC236}">
                <a16:creationId xmlns:a16="http://schemas.microsoft.com/office/drawing/2014/main" xmlns="" id="{BD91D239-096D-4F51-A430-A9912B9F4747}"/>
              </a:ext>
            </a:extLst>
          </p:cNvPr>
          <p:cNvSpPr txBox="1"/>
          <p:nvPr/>
        </p:nvSpPr>
        <p:spPr>
          <a:xfrm>
            <a:off x="-379045" y="1898985"/>
            <a:ext cx="2778700" cy="3939540"/>
          </a:xfrm>
          <a:prstGeom prst="rect">
            <a:avLst/>
          </a:prstGeom>
          <a:noFill/>
        </p:spPr>
        <p:txBody>
          <a:bodyPr wrap="square">
            <a:spAutoFit/>
          </a:bodyPr>
          <a:lstStyle/>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软件功能展示</a:t>
            </a:r>
            <a:endParaRPr lang="en-US" altLang="zh-CN"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b="1" dirty="0" smtClean="0">
                <a:latin typeface="仓耳羽辰体-谷力 W04" panose="02020400000000000000" pitchFamily="18" charset="-122"/>
                <a:ea typeface="仓耳羽辰体-谷力 W04" panose="02020400000000000000" pitchFamily="18" charset="-122"/>
              </a:rPr>
              <a:t>产品特色与创新</a:t>
            </a:r>
            <a:endParaRPr lang="en-US" altLang="zh-CN" sz="2000" b="1" dirty="0" smtClean="0">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a:solidFill>
                  <a:schemeClr val="bg1"/>
                </a:solidFill>
                <a:latin typeface="仓耳羽辰体-谷力 W04" panose="02020400000000000000" pitchFamily="18" charset="-122"/>
                <a:ea typeface="仓耳羽辰体-谷力 W04" panose="02020400000000000000" pitchFamily="18" charset="-122"/>
              </a:rPr>
              <a:t>软件</a:t>
            </a: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架构设计</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a:solidFill>
                  <a:schemeClr val="bg1"/>
                </a:solidFill>
                <a:latin typeface="仓耳羽辰体-谷力 W04" panose="02020400000000000000" pitchFamily="18" charset="-122"/>
                <a:ea typeface="仓耳羽辰体-谷力 W04" panose="02020400000000000000" pitchFamily="18" charset="-122"/>
              </a:rPr>
              <a:t>关键技术</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经验教训</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p:txBody>
      </p:sp>
      <p:sp>
        <p:nvSpPr>
          <p:cNvPr id="15" name="文本框 47">
            <a:extLst>
              <a:ext uri="{FF2B5EF4-FFF2-40B4-BE49-F238E27FC236}">
                <a16:creationId xmlns:a16="http://schemas.microsoft.com/office/drawing/2014/main" xmlns="" id="{73572A05-F8DD-4316-AD27-888FCCF6E3D2}"/>
              </a:ext>
            </a:extLst>
          </p:cNvPr>
          <p:cNvSpPr txBox="1"/>
          <p:nvPr/>
        </p:nvSpPr>
        <p:spPr>
          <a:xfrm>
            <a:off x="8463280" y="-144438"/>
            <a:ext cx="4643121" cy="830997"/>
          </a:xfrm>
          <a:prstGeom prst="rect">
            <a:avLst/>
          </a:prstGeom>
          <a:noFill/>
        </p:spPr>
        <p:txBody>
          <a:bodyPr wrap="square">
            <a:spAutoFit/>
          </a:bodyPr>
          <a:lstStyle/>
          <a:p>
            <a:pPr>
              <a:lnSpc>
                <a:spcPct val="200000"/>
              </a:lnSpc>
            </a:pPr>
            <a:r>
              <a:rPr lang="zh-CN" altLang="en-US" sz="2400" b="1" dirty="0" smtClean="0">
                <a:latin typeface="仓耳羽辰体-谷力 W04" panose="02020400000000000000" pitchFamily="18" charset="-122"/>
                <a:ea typeface="仓耳羽辰体-谷力 W04" panose="02020400000000000000" pitchFamily="18" charset="-122"/>
              </a:rPr>
              <a:t>产品特色 </a:t>
            </a:r>
            <a:r>
              <a:rPr lang="en-US" altLang="zh-CN" sz="2000" dirty="0" smtClean="0">
                <a:latin typeface="仓耳羽辰体-谷力 W04" panose="02020400000000000000" pitchFamily="18" charset="-122"/>
                <a:ea typeface="仓耳羽辰体-谷力 W04" panose="02020400000000000000" pitchFamily="18" charset="-122"/>
              </a:rPr>
              <a:t>|</a:t>
            </a: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技术特色</a:t>
            </a:r>
            <a:r>
              <a:rPr lang="en-US" altLang="zh-CN"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 </a:t>
            </a: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迭代总结</a:t>
            </a:r>
            <a:endParaRPr lang="en-US" altLang="zh-CN" sz="2000" dirty="0">
              <a:solidFill>
                <a:schemeClr val="tx1">
                  <a:lumMod val="50000"/>
                  <a:lumOff val="50000"/>
                </a:schemeClr>
              </a:solidFill>
              <a:latin typeface="仓耳羽辰体-谷力 W04" panose="02020400000000000000" pitchFamily="18" charset="-122"/>
              <a:ea typeface="仓耳羽辰体-谷力 W04" panose="02020400000000000000" pitchFamily="18" charset="-122"/>
            </a:endParaRPr>
          </a:p>
        </p:txBody>
      </p:sp>
      <p:sp>
        <p:nvSpPr>
          <p:cNvPr id="18" name="矩形 17"/>
          <p:cNvSpPr/>
          <p:nvPr/>
        </p:nvSpPr>
        <p:spPr>
          <a:xfrm>
            <a:off x="3085734" y="1852538"/>
            <a:ext cx="6609169" cy="461665"/>
          </a:xfrm>
          <a:prstGeom prst="rect">
            <a:avLst/>
          </a:prstGeom>
        </p:spPr>
        <p:txBody>
          <a:bodyPr wrap="square">
            <a:spAutoFit/>
          </a:bodyPr>
          <a:lstStyle/>
          <a:p>
            <a:r>
              <a:rPr lang="en-US" altLang="zh-CN" sz="2400" b="1" dirty="0" err="1">
                <a:latin typeface="仓耳羽辰体-谷力 W04" charset="-122"/>
                <a:ea typeface="仓耳羽辰体-谷力 W04" charset="-122"/>
              </a:rPr>
              <a:t>github</a:t>
            </a:r>
            <a:r>
              <a:rPr lang="en-US" altLang="zh-CN" sz="2400" b="1" dirty="0" smtClean="0">
                <a:latin typeface="仓耳羽辰体-谷力 W04" charset="-122"/>
                <a:ea typeface="仓耳羽辰体-谷力 W04" charset="-122"/>
              </a:rPr>
              <a:t>		</a:t>
            </a:r>
            <a:r>
              <a:rPr lang="zh-CN" altLang="en-US" sz="2400" b="1" dirty="0" smtClean="0">
                <a:latin typeface="仓耳羽辰体-谷力 W04" charset="-122"/>
                <a:ea typeface="仓耳羽辰体-谷力 W04" charset="-122"/>
              </a:rPr>
              <a:t>→</a:t>
            </a:r>
            <a:r>
              <a:rPr lang="en-US" altLang="zh-CN" sz="2400" b="1" dirty="0" smtClean="0">
                <a:latin typeface="仓耳羽辰体-谷力 W04" charset="-122"/>
                <a:ea typeface="仓耳羽辰体-谷力 W04" charset="-122"/>
              </a:rPr>
              <a:t>	</a:t>
            </a:r>
          </a:p>
        </p:txBody>
      </p:sp>
      <p:sp>
        <p:nvSpPr>
          <p:cNvPr id="16" name="矩形 15"/>
          <p:cNvSpPr/>
          <p:nvPr/>
        </p:nvSpPr>
        <p:spPr>
          <a:xfrm>
            <a:off x="3116214" y="4157773"/>
            <a:ext cx="6609169" cy="461665"/>
          </a:xfrm>
          <a:prstGeom prst="rect">
            <a:avLst/>
          </a:prstGeom>
        </p:spPr>
        <p:txBody>
          <a:bodyPr wrap="square">
            <a:spAutoFit/>
          </a:bodyPr>
          <a:lstStyle/>
          <a:p>
            <a:r>
              <a:rPr lang="en-US" altLang="zh-CN" sz="2400" b="1" dirty="0" smtClean="0">
                <a:latin typeface="仓耳羽辰体-谷力 W04" charset="-122"/>
                <a:ea typeface="仓耳羽辰体-谷力 W04" charset="-122"/>
              </a:rPr>
              <a:t>Code Cube	</a:t>
            </a:r>
            <a:r>
              <a:rPr lang="zh-CN" altLang="en-US" sz="2400" b="1" dirty="0" smtClean="0">
                <a:latin typeface="仓耳羽辰体-谷力 W04" charset="-122"/>
                <a:ea typeface="仓耳羽辰体-谷力 W04" charset="-122"/>
              </a:rPr>
              <a:t>→</a:t>
            </a:r>
            <a:r>
              <a:rPr lang="en-US" altLang="zh-CN" sz="2400" b="1" dirty="0" smtClean="0">
                <a:latin typeface="仓耳羽辰体-谷力 W04" charset="-122"/>
                <a:ea typeface="仓耳羽辰体-谷力 W04" charset="-122"/>
              </a:rPr>
              <a:t>	</a:t>
            </a:r>
            <a:r>
              <a:rPr lang="zh-CN" altLang="en-US" sz="2400" b="1" dirty="0" smtClean="0">
                <a:solidFill>
                  <a:srgbClr val="FF0000"/>
                </a:solidFill>
                <a:latin typeface="仓耳羽辰体-谷力 W04" charset="-122"/>
                <a:ea typeface="仓耳羽辰体-谷力 W04" charset="-122"/>
              </a:rPr>
              <a:t>创建项目时一句话生成</a:t>
            </a:r>
            <a:endParaRPr lang="en-US" altLang="zh-CN" sz="2400" b="1" dirty="0" smtClean="0">
              <a:solidFill>
                <a:srgbClr val="FF0000"/>
              </a:solidFill>
              <a:latin typeface="仓耳羽辰体-谷力 W04" charset="-122"/>
              <a:ea typeface="仓耳羽辰体-谷力 W04" charset="-122"/>
            </a:endParaRPr>
          </a:p>
        </p:txBody>
      </p:sp>
      <p:sp>
        <p:nvSpPr>
          <p:cNvPr id="2" name="矩形 1"/>
          <p:cNvSpPr/>
          <p:nvPr/>
        </p:nvSpPr>
        <p:spPr>
          <a:xfrm>
            <a:off x="5942646" y="1667871"/>
            <a:ext cx="3942715" cy="1200329"/>
          </a:xfrm>
          <a:prstGeom prst="rect">
            <a:avLst/>
          </a:prstGeom>
        </p:spPr>
        <p:txBody>
          <a:bodyPr wrap="square">
            <a:spAutoFit/>
          </a:bodyPr>
          <a:lstStyle/>
          <a:p>
            <a:r>
              <a:rPr lang="zh-CN" altLang="en-US" sz="2400" b="1" dirty="0">
                <a:solidFill>
                  <a:prstClr val="black"/>
                </a:solidFill>
                <a:latin typeface="仓耳羽辰体-谷力 W04" charset="-122"/>
                <a:ea typeface="仓耳羽辰体-谷力 W04" charset="-122"/>
              </a:rPr>
              <a:t>只支持项目管理，</a:t>
            </a:r>
            <a:r>
              <a:rPr lang="en-US" altLang="zh-CN" sz="2400" b="1" dirty="0">
                <a:solidFill>
                  <a:prstClr val="black"/>
                </a:solidFill>
                <a:latin typeface="仓耳羽辰体-谷力 W04" charset="-122"/>
                <a:ea typeface="仓耳羽辰体-谷力 W04" charset="-122"/>
              </a:rPr>
              <a:t>copilot</a:t>
            </a:r>
            <a:r>
              <a:rPr lang="zh-CN" altLang="en-US" sz="2400" b="1" dirty="0">
                <a:solidFill>
                  <a:prstClr val="black"/>
                </a:solidFill>
                <a:latin typeface="仓耳羽辰体-谷力 W04" charset="-122"/>
                <a:ea typeface="仓耳羽辰体-谷力 W04" charset="-122"/>
              </a:rPr>
              <a:t>集成在</a:t>
            </a:r>
            <a:r>
              <a:rPr lang="en-US" altLang="zh-CN" sz="2400" b="1" dirty="0">
                <a:solidFill>
                  <a:prstClr val="black"/>
                </a:solidFill>
                <a:latin typeface="仓耳羽辰体-谷力 W04" charset="-122"/>
                <a:ea typeface="仓耳羽辰体-谷力 W04" charset="-122"/>
              </a:rPr>
              <a:t>IDE</a:t>
            </a:r>
            <a:r>
              <a:rPr lang="zh-CN" altLang="en-US" sz="2400" b="1" dirty="0" smtClean="0">
                <a:solidFill>
                  <a:prstClr val="black"/>
                </a:solidFill>
                <a:latin typeface="仓耳羽辰体-谷力 W04" charset="-122"/>
                <a:ea typeface="仓耳羽辰体-谷力 W04" charset="-122"/>
              </a:rPr>
              <a:t>中，且只能函数级生成</a:t>
            </a:r>
            <a:endParaRPr lang="zh-CN" altLang="en-US" dirty="0"/>
          </a:p>
        </p:txBody>
      </p:sp>
    </p:spTree>
    <p:extLst>
      <p:ext uri="{BB962C8B-B14F-4D97-AF65-F5344CB8AC3E}">
        <p14:creationId xmlns:p14="http://schemas.microsoft.com/office/powerpoint/2010/main" val="32680488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439EB02D-93A1-43DF-89E3-56CC3C76AB78}"/>
              </a:ext>
            </a:extLst>
          </p:cNvPr>
          <p:cNvSpPr/>
          <p:nvPr/>
        </p:nvSpPr>
        <p:spPr>
          <a:xfrm>
            <a:off x="2" y="0"/>
            <a:ext cx="2020388" cy="6858000"/>
          </a:xfrm>
          <a:prstGeom prst="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endParaRPr>
          </a:p>
        </p:txBody>
      </p:sp>
      <p:pic>
        <p:nvPicPr>
          <p:cNvPr id="5" name="图片 4">
            <a:extLst>
              <a:ext uri="{FF2B5EF4-FFF2-40B4-BE49-F238E27FC236}">
                <a16:creationId xmlns:a16="http://schemas.microsoft.com/office/drawing/2014/main" xmlns="" id="{E280C32F-64E1-4E3C-A600-5D692A1DE2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487" b="-4870"/>
          <a:stretch>
            <a:fillRect/>
          </a:stretch>
        </p:blipFill>
        <p:spPr>
          <a:xfrm>
            <a:off x="221927" y="565541"/>
            <a:ext cx="1576537" cy="1286998"/>
          </a:xfrm>
          <a:prstGeom prst="rect">
            <a:avLst/>
          </a:prstGeom>
        </p:spPr>
      </p:pic>
      <p:sp>
        <p:nvSpPr>
          <p:cNvPr id="9" name="矩形 8">
            <a:extLst>
              <a:ext uri="{FF2B5EF4-FFF2-40B4-BE49-F238E27FC236}">
                <a16:creationId xmlns:a16="http://schemas.microsoft.com/office/drawing/2014/main" xmlns="" id="{46D41352-26B6-44E5-9914-8FA20A27793F}"/>
              </a:ext>
            </a:extLst>
          </p:cNvPr>
          <p:cNvSpPr/>
          <p:nvPr/>
        </p:nvSpPr>
        <p:spPr>
          <a:xfrm>
            <a:off x="66150" y="3562165"/>
            <a:ext cx="1888309" cy="75909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文本框 38">
            <a:extLst>
              <a:ext uri="{FF2B5EF4-FFF2-40B4-BE49-F238E27FC236}">
                <a16:creationId xmlns:a16="http://schemas.microsoft.com/office/drawing/2014/main" xmlns="" id="{BD91D239-096D-4F51-A430-A9912B9F4747}"/>
              </a:ext>
            </a:extLst>
          </p:cNvPr>
          <p:cNvSpPr txBox="1"/>
          <p:nvPr/>
        </p:nvSpPr>
        <p:spPr>
          <a:xfrm>
            <a:off x="-379045" y="1898985"/>
            <a:ext cx="2778700" cy="3939540"/>
          </a:xfrm>
          <a:prstGeom prst="rect">
            <a:avLst/>
          </a:prstGeom>
          <a:noFill/>
        </p:spPr>
        <p:txBody>
          <a:bodyPr wrap="square">
            <a:spAutoFit/>
          </a:bodyPr>
          <a:lstStyle/>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软件功能展示</a:t>
            </a:r>
            <a:endParaRPr lang="en-US" altLang="zh-CN"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产品特色与创新</a:t>
            </a:r>
            <a:endParaRPr lang="en-US" altLang="zh-CN" sz="2000" dirty="0" smtClean="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b="1" dirty="0">
                <a:latin typeface="仓耳羽辰体-谷力 W04" panose="02020400000000000000" pitchFamily="18" charset="-122"/>
                <a:ea typeface="仓耳羽辰体-谷力 W04" panose="02020400000000000000" pitchFamily="18" charset="-122"/>
              </a:rPr>
              <a:t>软件</a:t>
            </a:r>
            <a:r>
              <a:rPr lang="zh-CN" altLang="en-US" sz="2000" b="1" dirty="0" smtClean="0">
                <a:latin typeface="仓耳羽辰体-谷力 W04" panose="02020400000000000000" pitchFamily="18" charset="-122"/>
                <a:ea typeface="仓耳羽辰体-谷力 W04" panose="02020400000000000000" pitchFamily="18" charset="-122"/>
              </a:rPr>
              <a:t>架构设计</a:t>
            </a:r>
            <a:endParaRPr lang="zh-CN" altLang="en-US" sz="2000" b="1" dirty="0">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a:solidFill>
                  <a:schemeClr val="bg1"/>
                </a:solidFill>
                <a:latin typeface="仓耳羽辰体-谷力 W04" panose="02020400000000000000" pitchFamily="18" charset="-122"/>
                <a:ea typeface="仓耳羽辰体-谷力 W04" panose="02020400000000000000" pitchFamily="18" charset="-122"/>
              </a:rPr>
              <a:t>关键技术</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经验教训</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p:txBody>
      </p:sp>
      <p:sp>
        <p:nvSpPr>
          <p:cNvPr id="38" name="文本框 37">
            <a:extLst>
              <a:ext uri="{FF2B5EF4-FFF2-40B4-BE49-F238E27FC236}">
                <a16:creationId xmlns:a16="http://schemas.microsoft.com/office/drawing/2014/main" xmlns="" id="{797B8F14-359C-4A2D-AD2A-EE27BAF07DCC}"/>
              </a:ext>
            </a:extLst>
          </p:cNvPr>
          <p:cNvSpPr txBox="1"/>
          <p:nvPr/>
        </p:nvSpPr>
        <p:spPr>
          <a:xfrm>
            <a:off x="2218360" y="-162739"/>
            <a:ext cx="2939565" cy="1042273"/>
          </a:xfrm>
          <a:prstGeom prst="rect">
            <a:avLst/>
          </a:prstGeom>
          <a:noFill/>
        </p:spPr>
        <p:txBody>
          <a:bodyPr wrap="square">
            <a:spAutoFit/>
          </a:bodyPr>
          <a:lstStyle/>
          <a:p>
            <a:pPr>
              <a:lnSpc>
                <a:spcPct val="200000"/>
              </a:lnSpc>
            </a:pPr>
            <a:r>
              <a:rPr lang="zh-CN" altLang="en-US" sz="3600" b="1" dirty="0" smtClean="0">
                <a:latin typeface="仓耳羽辰体-谷力 W04" panose="02020400000000000000" pitchFamily="18" charset="-122"/>
                <a:ea typeface="仓耳羽辰体-谷力 W04" panose="02020400000000000000" pitchFamily="18" charset="-122"/>
              </a:rPr>
              <a:t>软件架构</a:t>
            </a:r>
            <a:endParaRPr lang="en-US" altLang="zh-CN" sz="3600" b="1" dirty="0">
              <a:latin typeface="仓耳羽辰体-谷力 W04" panose="02020400000000000000" pitchFamily="18" charset="-122"/>
              <a:ea typeface="仓耳羽辰体-谷力 W04" panose="02020400000000000000" pitchFamily="18" charset="-122"/>
            </a:endParaRPr>
          </a:p>
        </p:txBody>
      </p:sp>
      <p:cxnSp>
        <p:nvCxnSpPr>
          <p:cNvPr id="17" name="直接连接符 16">
            <a:extLst>
              <a:ext uri="{FF2B5EF4-FFF2-40B4-BE49-F238E27FC236}">
                <a16:creationId xmlns:a16="http://schemas.microsoft.com/office/drawing/2014/main" xmlns="" id="{17452E40-4CF7-49CD-B2F7-78535396D8C1}"/>
              </a:ext>
            </a:extLst>
          </p:cNvPr>
          <p:cNvCxnSpPr>
            <a:cxnSpLocks/>
          </p:cNvCxnSpPr>
          <p:nvPr/>
        </p:nvCxnSpPr>
        <p:spPr>
          <a:xfrm>
            <a:off x="2218361" y="947776"/>
            <a:ext cx="8870550" cy="0"/>
          </a:xfrm>
          <a:prstGeom prst="line">
            <a:avLst/>
          </a:prstGeom>
          <a:ln w="28575">
            <a:solidFill>
              <a:srgbClr val="C0000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12" name="文本框 47">
            <a:extLst>
              <a:ext uri="{FF2B5EF4-FFF2-40B4-BE49-F238E27FC236}">
                <a16:creationId xmlns:a16="http://schemas.microsoft.com/office/drawing/2014/main" xmlns="" id="{73572A05-F8DD-4316-AD27-888FCCF6E3D2}"/>
              </a:ext>
            </a:extLst>
          </p:cNvPr>
          <p:cNvSpPr txBox="1"/>
          <p:nvPr/>
        </p:nvSpPr>
        <p:spPr>
          <a:xfrm>
            <a:off x="8422640" y="-144080"/>
            <a:ext cx="4643121" cy="830997"/>
          </a:xfrm>
          <a:prstGeom prst="rect">
            <a:avLst/>
          </a:prstGeom>
          <a:noFill/>
        </p:spPr>
        <p:txBody>
          <a:bodyPr wrap="square">
            <a:spAutoFit/>
          </a:bodyPr>
          <a:lstStyle/>
          <a:p>
            <a:pPr>
              <a:lnSpc>
                <a:spcPct val="200000"/>
              </a:lnSpc>
            </a:pP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产品特色 </a:t>
            </a:r>
            <a:r>
              <a:rPr lang="en-US" altLang="zh-CN" sz="2000" dirty="0" smtClean="0">
                <a:latin typeface="仓耳羽辰体-谷力 W04" panose="02020400000000000000" pitchFamily="18" charset="-122"/>
                <a:ea typeface="仓耳羽辰体-谷力 W04" panose="02020400000000000000" pitchFamily="18" charset="-122"/>
              </a:rPr>
              <a:t>|</a:t>
            </a:r>
            <a:r>
              <a:rPr lang="zh-CN" altLang="en-US" sz="2400" b="1" dirty="0" smtClean="0">
                <a:latin typeface="仓耳羽辰体-谷力 W04" panose="02020400000000000000" pitchFamily="18" charset="-122"/>
                <a:ea typeface="仓耳羽辰体-谷力 W04" panose="02020400000000000000" pitchFamily="18" charset="-122"/>
              </a:rPr>
              <a:t>技术特色</a:t>
            </a:r>
            <a:r>
              <a:rPr lang="en-US" altLang="zh-CN"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 </a:t>
            </a: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迭代总结</a:t>
            </a:r>
            <a:endParaRPr lang="en-US" altLang="zh-CN" sz="2000" dirty="0">
              <a:solidFill>
                <a:schemeClr val="tx1">
                  <a:lumMod val="50000"/>
                  <a:lumOff val="50000"/>
                </a:schemeClr>
              </a:solidFill>
              <a:latin typeface="仓耳羽辰体-谷力 W04" panose="02020400000000000000" pitchFamily="18" charset="-122"/>
              <a:ea typeface="仓耳羽辰体-谷力 W04" panose="02020400000000000000" pitchFamily="18" charset="-122"/>
            </a:endParaRP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7146" y="1008736"/>
            <a:ext cx="5965262" cy="5498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61506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439EB02D-93A1-43DF-89E3-56CC3C76AB78}"/>
              </a:ext>
            </a:extLst>
          </p:cNvPr>
          <p:cNvSpPr/>
          <p:nvPr/>
        </p:nvSpPr>
        <p:spPr>
          <a:xfrm>
            <a:off x="2" y="0"/>
            <a:ext cx="2020388" cy="6858000"/>
          </a:xfrm>
          <a:prstGeom prst="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accent1">
                  <a:lumMod val="60000"/>
                  <a:lumOff val="40000"/>
                </a:schemeClr>
              </a:solidFill>
            </a:endParaRPr>
          </a:p>
        </p:txBody>
      </p:sp>
      <p:pic>
        <p:nvPicPr>
          <p:cNvPr id="5" name="图片 4">
            <a:extLst>
              <a:ext uri="{FF2B5EF4-FFF2-40B4-BE49-F238E27FC236}">
                <a16:creationId xmlns:a16="http://schemas.microsoft.com/office/drawing/2014/main" xmlns="" id="{E280C32F-64E1-4E3C-A600-5D692A1DE2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487" b="-4870"/>
          <a:stretch>
            <a:fillRect/>
          </a:stretch>
        </p:blipFill>
        <p:spPr>
          <a:xfrm>
            <a:off x="221927" y="565541"/>
            <a:ext cx="1576537" cy="1286998"/>
          </a:xfrm>
          <a:prstGeom prst="rect">
            <a:avLst/>
          </a:prstGeom>
        </p:spPr>
      </p:pic>
      <p:sp>
        <p:nvSpPr>
          <p:cNvPr id="38" name="文本框 37">
            <a:extLst>
              <a:ext uri="{FF2B5EF4-FFF2-40B4-BE49-F238E27FC236}">
                <a16:creationId xmlns:a16="http://schemas.microsoft.com/office/drawing/2014/main" xmlns="" id="{797B8F14-359C-4A2D-AD2A-EE27BAF07DCC}"/>
              </a:ext>
            </a:extLst>
          </p:cNvPr>
          <p:cNvSpPr txBox="1"/>
          <p:nvPr/>
        </p:nvSpPr>
        <p:spPr>
          <a:xfrm>
            <a:off x="2218360" y="-162739"/>
            <a:ext cx="2939565" cy="1042273"/>
          </a:xfrm>
          <a:prstGeom prst="rect">
            <a:avLst/>
          </a:prstGeom>
          <a:noFill/>
        </p:spPr>
        <p:txBody>
          <a:bodyPr wrap="square">
            <a:spAutoFit/>
          </a:bodyPr>
          <a:lstStyle/>
          <a:p>
            <a:pPr>
              <a:lnSpc>
                <a:spcPct val="200000"/>
              </a:lnSpc>
            </a:pPr>
            <a:r>
              <a:rPr lang="zh-CN" altLang="en-US" sz="3600" b="1" dirty="0" smtClean="0">
                <a:latin typeface="仓耳羽辰体-谷力 W04" panose="02020400000000000000" pitchFamily="18" charset="-122"/>
                <a:ea typeface="仓耳羽辰体-谷力 W04" panose="02020400000000000000" pitchFamily="18" charset="-122"/>
              </a:rPr>
              <a:t>数据视图</a:t>
            </a:r>
            <a:endParaRPr lang="en-US" altLang="zh-CN" sz="3600" b="1" dirty="0">
              <a:latin typeface="仓耳羽辰体-谷力 W04" panose="02020400000000000000" pitchFamily="18" charset="-122"/>
              <a:ea typeface="仓耳羽辰体-谷力 W04" panose="02020400000000000000" pitchFamily="18" charset="-122"/>
            </a:endParaRPr>
          </a:p>
        </p:txBody>
      </p:sp>
      <p:cxnSp>
        <p:nvCxnSpPr>
          <p:cNvPr id="17" name="直接连接符 16">
            <a:extLst>
              <a:ext uri="{FF2B5EF4-FFF2-40B4-BE49-F238E27FC236}">
                <a16:creationId xmlns:a16="http://schemas.microsoft.com/office/drawing/2014/main" xmlns="" id="{17452E40-4CF7-49CD-B2F7-78535396D8C1}"/>
              </a:ext>
            </a:extLst>
          </p:cNvPr>
          <p:cNvCxnSpPr>
            <a:cxnSpLocks/>
          </p:cNvCxnSpPr>
          <p:nvPr/>
        </p:nvCxnSpPr>
        <p:spPr>
          <a:xfrm>
            <a:off x="2218361" y="947776"/>
            <a:ext cx="8870550" cy="0"/>
          </a:xfrm>
          <a:prstGeom prst="line">
            <a:avLst/>
          </a:prstGeom>
          <a:ln w="28575">
            <a:solidFill>
              <a:srgbClr val="C00000"/>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4"/>
          <a:stretch>
            <a:fillRect/>
          </a:stretch>
        </p:blipFill>
        <p:spPr>
          <a:xfrm>
            <a:off x="2513000" y="1051241"/>
            <a:ext cx="6671639" cy="5782859"/>
          </a:xfrm>
          <a:prstGeom prst="rect">
            <a:avLst/>
          </a:prstGeom>
        </p:spPr>
      </p:pic>
      <p:sp>
        <p:nvSpPr>
          <p:cNvPr id="13" name="文本框 47">
            <a:extLst>
              <a:ext uri="{FF2B5EF4-FFF2-40B4-BE49-F238E27FC236}">
                <a16:creationId xmlns:a16="http://schemas.microsoft.com/office/drawing/2014/main" xmlns="" id="{73572A05-F8DD-4316-AD27-888FCCF6E3D2}"/>
              </a:ext>
            </a:extLst>
          </p:cNvPr>
          <p:cNvSpPr txBox="1"/>
          <p:nvPr/>
        </p:nvSpPr>
        <p:spPr>
          <a:xfrm>
            <a:off x="8422640" y="-144080"/>
            <a:ext cx="4643121" cy="830997"/>
          </a:xfrm>
          <a:prstGeom prst="rect">
            <a:avLst/>
          </a:prstGeom>
          <a:noFill/>
        </p:spPr>
        <p:txBody>
          <a:bodyPr wrap="square">
            <a:spAutoFit/>
          </a:bodyPr>
          <a:lstStyle/>
          <a:p>
            <a:pPr>
              <a:lnSpc>
                <a:spcPct val="200000"/>
              </a:lnSpc>
            </a:pP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产品特色 </a:t>
            </a:r>
            <a:r>
              <a:rPr lang="en-US" altLang="zh-CN" sz="2000" dirty="0" smtClean="0">
                <a:latin typeface="仓耳羽辰体-谷力 W04" panose="02020400000000000000" pitchFamily="18" charset="-122"/>
                <a:ea typeface="仓耳羽辰体-谷力 W04" panose="02020400000000000000" pitchFamily="18" charset="-122"/>
              </a:rPr>
              <a:t>|</a:t>
            </a:r>
            <a:r>
              <a:rPr lang="zh-CN" altLang="en-US" sz="2400" b="1" dirty="0" smtClean="0">
                <a:latin typeface="仓耳羽辰体-谷力 W04" panose="02020400000000000000" pitchFamily="18" charset="-122"/>
                <a:ea typeface="仓耳羽辰体-谷力 W04" panose="02020400000000000000" pitchFamily="18" charset="-122"/>
              </a:rPr>
              <a:t>技术特色</a:t>
            </a:r>
            <a:r>
              <a:rPr lang="en-US" altLang="zh-CN"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 </a:t>
            </a:r>
            <a:r>
              <a:rPr lang="zh-CN" altLang="en-US" sz="2000" dirty="0" smtClean="0">
                <a:solidFill>
                  <a:schemeClr val="tx1">
                    <a:lumMod val="50000"/>
                    <a:lumOff val="50000"/>
                  </a:schemeClr>
                </a:solidFill>
                <a:latin typeface="仓耳羽辰体-谷力 W04" panose="02020400000000000000" pitchFamily="18" charset="-122"/>
                <a:ea typeface="仓耳羽辰体-谷力 W04" panose="02020400000000000000" pitchFamily="18" charset="-122"/>
              </a:rPr>
              <a:t>迭代总结</a:t>
            </a:r>
            <a:endParaRPr lang="en-US" altLang="zh-CN" sz="2000" dirty="0">
              <a:solidFill>
                <a:schemeClr val="tx1">
                  <a:lumMod val="50000"/>
                  <a:lumOff val="50000"/>
                </a:schemeClr>
              </a:solidFill>
              <a:latin typeface="仓耳羽辰体-谷力 W04" panose="02020400000000000000" pitchFamily="18" charset="-122"/>
              <a:ea typeface="仓耳羽辰体-谷力 W04" panose="02020400000000000000" pitchFamily="18" charset="-122"/>
            </a:endParaRPr>
          </a:p>
        </p:txBody>
      </p:sp>
      <p:sp>
        <p:nvSpPr>
          <p:cNvPr id="14" name="矩形 13">
            <a:extLst>
              <a:ext uri="{FF2B5EF4-FFF2-40B4-BE49-F238E27FC236}">
                <a16:creationId xmlns:a16="http://schemas.microsoft.com/office/drawing/2014/main" xmlns="" id="{46D41352-26B6-44E5-9914-8FA20A27793F}"/>
              </a:ext>
            </a:extLst>
          </p:cNvPr>
          <p:cNvSpPr/>
          <p:nvPr/>
        </p:nvSpPr>
        <p:spPr>
          <a:xfrm>
            <a:off x="66150" y="3562165"/>
            <a:ext cx="1888309" cy="75909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38">
            <a:extLst>
              <a:ext uri="{FF2B5EF4-FFF2-40B4-BE49-F238E27FC236}">
                <a16:creationId xmlns:a16="http://schemas.microsoft.com/office/drawing/2014/main" xmlns="" id="{BD91D239-096D-4F51-A430-A9912B9F4747}"/>
              </a:ext>
            </a:extLst>
          </p:cNvPr>
          <p:cNvSpPr txBox="1"/>
          <p:nvPr/>
        </p:nvSpPr>
        <p:spPr>
          <a:xfrm>
            <a:off x="-379045" y="1898985"/>
            <a:ext cx="2778700" cy="3939540"/>
          </a:xfrm>
          <a:prstGeom prst="rect">
            <a:avLst/>
          </a:prstGeom>
          <a:noFill/>
        </p:spPr>
        <p:txBody>
          <a:bodyPr wrap="square">
            <a:spAutoFit/>
          </a:bodyPr>
          <a:lstStyle/>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软件功能展示</a:t>
            </a:r>
            <a:endParaRPr lang="en-US" altLang="zh-CN"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产品特色与创新</a:t>
            </a:r>
            <a:endParaRPr lang="en-US" altLang="zh-CN" sz="2000" dirty="0" smtClean="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b="1" dirty="0">
                <a:latin typeface="仓耳羽辰体-谷力 W04" panose="02020400000000000000" pitchFamily="18" charset="-122"/>
                <a:ea typeface="仓耳羽辰体-谷力 W04" panose="02020400000000000000" pitchFamily="18" charset="-122"/>
              </a:rPr>
              <a:t>软件</a:t>
            </a:r>
            <a:r>
              <a:rPr lang="zh-CN" altLang="en-US" sz="2000" b="1" dirty="0" smtClean="0">
                <a:latin typeface="仓耳羽辰体-谷力 W04" panose="02020400000000000000" pitchFamily="18" charset="-122"/>
                <a:ea typeface="仓耳羽辰体-谷力 W04" panose="02020400000000000000" pitchFamily="18" charset="-122"/>
              </a:rPr>
              <a:t>架构设计</a:t>
            </a:r>
            <a:endParaRPr lang="zh-CN" altLang="en-US" sz="2000" b="1" dirty="0">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a:solidFill>
                  <a:schemeClr val="bg1"/>
                </a:solidFill>
                <a:latin typeface="仓耳羽辰体-谷力 W04" panose="02020400000000000000" pitchFamily="18" charset="-122"/>
                <a:ea typeface="仓耳羽辰体-谷力 W04" panose="02020400000000000000" pitchFamily="18" charset="-122"/>
              </a:rPr>
              <a:t>关键技术</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a:p>
            <a:pPr algn="ctr">
              <a:lnSpc>
                <a:spcPct val="250000"/>
              </a:lnSpc>
            </a:pPr>
            <a:r>
              <a:rPr lang="zh-CN" altLang="en-US" sz="2000" dirty="0" smtClean="0">
                <a:solidFill>
                  <a:schemeClr val="bg1"/>
                </a:solidFill>
                <a:latin typeface="仓耳羽辰体-谷力 W04" panose="02020400000000000000" pitchFamily="18" charset="-122"/>
                <a:ea typeface="仓耳羽辰体-谷力 W04" panose="02020400000000000000" pitchFamily="18" charset="-122"/>
              </a:rPr>
              <a:t>经验教训</a:t>
            </a:r>
            <a:endParaRPr lang="zh-CN" altLang="en-US" sz="2000" dirty="0">
              <a:solidFill>
                <a:schemeClr val="bg1"/>
              </a:solidFill>
              <a:latin typeface="仓耳羽辰体-谷力 W04" panose="02020400000000000000" pitchFamily="18" charset="-122"/>
              <a:ea typeface="仓耳羽辰体-谷力 W04" panose="02020400000000000000" pitchFamily="18" charset="-122"/>
            </a:endParaRPr>
          </a:p>
        </p:txBody>
      </p:sp>
    </p:spTree>
    <p:extLst>
      <p:ext uri="{BB962C8B-B14F-4D97-AF65-F5344CB8AC3E}">
        <p14:creationId xmlns:p14="http://schemas.microsoft.com/office/powerpoint/2010/main" val="692070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893</TotalTime>
  <Words>1956</Words>
  <Application>Microsoft Office PowerPoint</Application>
  <PresentationFormat>自定义</PresentationFormat>
  <Paragraphs>254</Paragraphs>
  <Slides>18</Slides>
  <Notes>15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Arial</vt:lpstr>
      <vt:lpstr>宋体</vt:lpstr>
      <vt:lpstr>仓耳羽辰体-谷力 W04</vt:lpstr>
      <vt:lpstr>等线</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梁 继中</dc:creator>
  <cp:lastModifiedBy>Nyte</cp:lastModifiedBy>
  <cp:revision>47</cp:revision>
  <dcterms:created xsi:type="dcterms:W3CDTF">2021-12-20T13:37:43Z</dcterms:created>
  <dcterms:modified xsi:type="dcterms:W3CDTF">2024-06-20T12:12:48Z</dcterms:modified>
</cp:coreProperties>
</file>